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660" r:id="rId2"/>
    <p:sldId id="259" r:id="rId3"/>
    <p:sldId id="581" r:id="rId4"/>
    <p:sldId id="593" r:id="rId5"/>
    <p:sldId id="619" r:id="rId6"/>
    <p:sldId id="620" r:id="rId7"/>
    <p:sldId id="621" r:id="rId8"/>
    <p:sldId id="587" r:id="rId9"/>
    <p:sldId id="616" r:id="rId10"/>
    <p:sldId id="589" r:id="rId11"/>
    <p:sldId id="601" r:id="rId12"/>
    <p:sldId id="622" r:id="rId13"/>
    <p:sldId id="636" r:id="rId14"/>
    <p:sldId id="607" r:id="rId15"/>
    <p:sldId id="585" r:id="rId16"/>
    <p:sldId id="631" r:id="rId17"/>
    <p:sldId id="609" r:id="rId18"/>
    <p:sldId id="610" r:id="rId19"/>
    <p:sldId id="637" r:id="rId20"/>
    <p:sldId id="611" r:id="rId21"/>
    <p:sldId id="551" r:id="rId22"/>
    <p:sldId id="615" r:id="rId23"/>
    <p:sldId id="542" r:id="rId24"/>
    <p:sldId id="543" r:id="rId25"/>
    <p:sldId id="541" r:id="rId26"/>
    <p:sldId id="544" r:id="rId27"/>
    <p:sldId id="594" r:id="rId28"/>
    <p:sldId id="638" r:id="rId29"/>
    <p:sldId id="633" r:id="rId30"/>
    <p:sldId id="612" r:id="rId31"/>
    <p:sldId id="614" r:id="rId32"/>
    <p:sldId id="550" r:id="rId33"/>
    <p:sldId id="552" r:id="rId34"/>
    <p:sldId id="632" r:id="rId35"/>
    <p:sldId id="554" r:id="rId36"/>
    <p:sldId id="630" r:id="rId37"/>
    <p:sldId id="565" r:id="rId38"/>
    <p:sldId id="626" r:id="rId39"/>
    <p:sldId id="628" r:id="rId40"/>
    <p:sldId id="629" r:id="rId41"/>
    <p:sldId id="547" r:id="rId42"/>
    <p:sldId id="597" r:id="rId43"/>
    <p:sldId id="598" r:id="rId44"/>
    <p:sldId id="602" r:id="rId45"/>
    <p:sldId id="599" r:id="rId46"/>
    <p:sldId id="577" r:id="rId47"/>
    <p:sldId id="603" r:id="rId48"/>
    <p:sldId id="634" r:id="rId49"/>
    <p:sldId id="306" r:id="rId50"/>
    <p:sldId id="336" r:id="rId51"/>
    <p:sldId id="370" r:id="rId52"/>
    <p:sldId id="37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lios Sotiriadis" initials="SS" lastIdx="2" clrIdx="0">
    <p:extLst>
      <p:ext uri="{19B8F6BF-5375-455C-9EA6-DF929625EA0E}">
        <p15:presenceInfo xmlns:p15="http://schemas.microsoft.com/office/powerpoint/2012/main" userId="S-1-5-21-1984182827-583073959-8547516-322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5F5"/>
    <a:srgbClr val="D9D9D9"/>
    <a:srgbClr val="757575"/>
    <a:srgbClr val="EFEFEF"/>
    <a:srgbClr val="F9F9F9"/>
    <a:srgbClr val="DCDCDC"/>
    <a:srgbClr val="1D2427"/>
    <a:srgbClr val="F7F7F7"/>
    <a:srgbClr val="ECEC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582E6-295E-40B7-834E-2CF858B4CCCF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5E27C-8AF0-416C-B629-CFAB886A3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760A-4049-4B98-91F8-85CE22FEF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741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1F2F1-E129-4D2A-AA5B-28E428C2F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7086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3CD23-23F3-4CD2-B38D-019EA4CE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8FD2-0698-4D44-8717-5758A15D82AE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987B-49EB-4A69-A3B6-AA89D189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99B1A-488F-4C19-89DB-87C1D51E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16" descr="Image result for birkbeck logo black">
            <a:extLst>
              <a:ext uri="{FF2B5EF4-FFF2-40B4-BE49-F238E27FC236}">
                <a16:creationId xmlns:a16="http://schemas.microsoft.com/office/drawing/2014/main" id="{AC4E201F-B0AB-4BA6-97D9-C58B76BF2D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086" y="812638"/>
            <a:ext cx="2157828" cy="5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8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5797-86D4-4A11-BE5C-71E5D772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39CF5-8DBA-4971-A160-620DD79EC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0C777-E6E7-4653-B96F-C8780AAA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DFC-1E31-446D-97E2-A9B0CDD2A7B3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9F32A-88E3-4F18-9D0A-39FD4152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98FF-87BA-4E7A-BE5F-C2A3BF11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2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5FEB0-9500-412C-A98D-B1BEDCF34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50A7F-D2C5-489B-826B-D4FE8593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E1F4-2337-4BB1-9822-CFB34CDB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775-E72E-49D8-8039-39B8700CEDBC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7140-6867-4146-9E0F-C4A2E918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2EEDD-7D9B-4058-8EE3-70228D07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1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9D06-8080-405D-BE4D-667E11B6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1256-4378-419D-8619-6340F2C4BB7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3C83-35F3-4261-8EBD-FDECAC07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7EA1D-29FE-43C1-BFD9-F5BDCD95BDD3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C2C5-8EB7-4BCA-8BB7-48452D7B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53F36-EF16-444F-B5AD-8741C2D1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74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4D36-B066-4ABF-8486-0C2641EE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62336-B629-4876-9F0C-8CC7CE53D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01F7-BA84-403A-B796-09EE29BA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3949-27C4-4806-97C1-BF46A4CE7576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BB75B-9AD4-449F-B385-BF771EB0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FB1B0-DA73-4751-8627-43FE11EB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5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C855-4A38-490D-B01A-1B5B7DB1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4784-7C3A-4578-A3E4-F1B772FDA87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B28F4-EAB9-48A6-809F-074C9C103F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13FD2-FD64-4936-9EF1-8DF77DD5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F5AD-0339-4F8C-AA5B-917F9EB95D37}" type="datetime1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44270-1A7E-4ACD-8374-59F216A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9434-1C0E-4000-A820-44FA4F0F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34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8E75-1577-4D59-B9F4-75CEF329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5D50B-9AE8-494C-9E01-64CA07563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1940-964D-4497-9070-04209F344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BDC03-4C10-43E8-8AAD-1DE92CDB1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2085A-E792-4548-B169-8ED258D82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68FA9-4ECE-43ED-94C1-34B89D8D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CFF6-0AB2-4DCA-AEED-5BF59FFDAEA3}" type="datetime1">
              <a:rPr lang="en-GB" smtClean="0"/>
              <a:t>02/05/2022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22450-FC70-45BA-96BD-404D526D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AB564-103C-4571-B1B3-8C659857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8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6BDD-6229-446B-8A37-2A34724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3C079-875F-42BE-BF32-508D8FD8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C6C2-AB09-42EA-8D5D-A1AD33039B46}" type="datetime1">
              <a:rPr lang="en-GB" smtClean="0"/>
              <a:t>02/05/2022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A8621-1053-4ADF-AFF3-E4F7A592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5239-6222-4103-8124-333219B5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2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AC7E8-915E-433B-BDE8-79CBCC53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E067-D248-4669-A5A4-5928FE6FF4D1}" type="datetime1">
              <a:rPr lang="en-GB" smtClean="0"/>
              <a:t>02/05/2022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1DE5C-7AA3-4373-8EAF-41A2C2DC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9FCF3-FC36-4686-BE05-DC24598D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1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FE8E-0F64-40D6-AC83-9FBCEE5E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F0F9-7D01-425A-AAA1-4EA3D95E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2426C-C9FC-447D-B904-D33E30533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6E78D-91C8-4487-B092-96EA9662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4710-203E-4D3D-8679-217AB0F3350F}" type="datetime1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FEBE6-9134-457B-83C9-9804987F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DB02-78EF-49D7-B85C-01EC550E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9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B160-C82C-4085-BB79-329C7CD3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A51A7-C38F-46D0-B559-A1C9CA9C7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48CB6-EF44-4FEB-B47C-7F8A55BD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0EB8A-CCD4-40FD-B913-4D7F5B7D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F1B1-D893-4696-BB12-B28F22135BBA}" type="datetime1">
              <a:rPr lang="en-GB" smtClean="0"/>
              <a:t>02/05/2022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E1E8A-624E-464C-9961-17047915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07207-D8E6-48C7-913A-C10CB20E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9C3B8-5DE3-4F5F-95FF-7265F259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695DF-7305-4A73-82BB-3B085A15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5654-EE95-451D-89E9-4C972CAB7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el" panose="02000506030000020004" pitchFamily="2" charset="0"/>
              </a:defRPr>
            </a:lvl1pPr>
          </a:lstStyle>
          <a:p>
            <a:fld id="{9EC5A64B-552E-4504-8D33-43D4958DA755}" type="datetime1">
              <a:rPr lang="en-GB" smtClean="0"/>
              <a:t>02/05/2022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1A74-CFCD-4C5B-A6BE-92ECA85C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el" panose="0200050603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E3F1-5F89-4214-BDC5-75928FD58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el" panose="02000506030000020004" pitchFamily="2" charset="0"/>
              </a:defRPr>
            </a:lvl1pPr>
          </a:lstStyle>
          <a:p>
            <a:fld id="{F559E602-78AE-45AA-A7A2-15E4DC6D4F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0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el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4"/>
        </a:buBlip>
        <a:defRPr sz="24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el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microsoft.com/office/2007/relationships/hdphoto" Target="../media/hdphoto15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vmware.com/timeline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inuxcontainer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9.wdp"/><Relationship Id="rId3" Type="http://schemas.openxmlformats.org/officeDocument/2006/relationships/image" Target="../media/image52.gif"/><Relationship Id="rId7" Type="http://schemas.microsoft.com/office/2007/relationships/hdphoto" Target="../media/hdphoto17.wdp"/><Relationship Id="rId12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microsoft.com/office/2007/relationships/hdphoto" Target="../media/hdphoto16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18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onF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_/alpine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2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0.wdp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2F4257-506A-4172-8DA0-CD6532531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Cloud Computing Workshop</a:t>
            </a:r>
            <a:br>
              <a:rPr lang="en-GB" dirty="0"/>
            </a:br>
            <a:r>
              <a:rPr lang="en-GB" dirty="0"/>
              <a:t>Session 2: Containers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297E94-97D3-4211-BD17-21D3EF5DB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524" y="4235414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Stelios Sotiriadis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7961B0-6CCC-4E07-A37F-C6DFFE19BF16}"/>
              </a:ext>
            </a:extLst>
          </p:cNvPr>
          <p:cNvSpPr/>
          <p:nvPr/>
        </p:nvSpPr>
        <p:spPr>
          <a:xfrm>
            <a:off x="6950329" y="4481232"/>
            <a:ext cx="1140032" cy="110458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A5AB213-A455-4941-82B2-B310A1E262AF}"/>
              </a:ext>
            </a:extLst>
          </p:cNvPr>
          <p:cNvSpPr txBox="1">
            <a:spLocks/>
          </p:cNvSpPr>
          <p:nvPr/>
        </p:nvSpPr>
        <p:spPr>
          <a:xfrm>
            <a:off x="359524" y="423379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el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Dimitris Kargatzis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9AFE8A-7AE1-40B1-A8F8-45D499D75681}"/>
              </a:ext>
            </a:extLst>
          </p:cNvPr>
          <p:cNvSpPr/>
          <p:nvPr/>
        </p:nvSpPr>
        <p:spPr>
          <a:xfrm>
            <a:off x="2378329" y="4479608"/>
            <a:ext cx="1140032" cy="110458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384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9F5C-83D7-4ECD-85B7-A8D9A566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40CBB-8D53-4120-83AE-ABE4986F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Speed of Development:</a:t>
            </a:r>
          </a:p>
          <a:p>
            <a:pPr lvl="1"/>
            <a:r>
              <a:rPr lang="en-GB" dirty="0"/>
              <a:t>Faster software development, teams take ownership of software</a:t>
            </a:r>
          </a:p>
          <a:p>
            <a:r>
              <a:rPr lang="en-GB" dirty="0"/>
              <a:t>Rapid Delivery of Products:</a:t>
            </a:r>
          </a:p>
          <a:p>
            <a:pPr lvl="1"/>
            <a:r>
              <a:rPr lang="en-GB" dirty="0"/>
              <a:t>Increase the frequency and pace of releases so you can innovate and improve your product faster. </a:t>
            </a:r>
          </a:p>
          <a:p>
            <a:r>
              <a:rPr lang="en-GB" dirty="0"/>
              <a:t>Reliability of Products:</a:t>
            </a:r>
          </a:p>
          <a:p>
            <a:pPr lvl="1"/>
            <a:r>
              <a:rPr lang="en-GB" dirty="0"/>
              <a:t>Use practices like continuous integration and continuous delivery to test functionalities</a:t>
            </a:r>
          </a:p>
          <a:p>
            <a:r>
              <a:rPr lang="en-GB" dirty="0"/>
              <a:t>Scaling and use of Cloud Computing:	</a:t>
            </a:r>
          </a:p>
          <a:p>
            <a:pPr lvl="1"/>
            <a:r>
              <a:rPr lang="en-GB" dirty="0"/>
              <a:t>Automation and consistency help you manage complex or changing systems efficiently.</a:t>
            </a:r>
          </a:p>
          <a:p>
            <a:r>
              <a:rPr lang="en-GB" dirty="0"/>
              <a:t>Improved Collaboration</a:t>
            </a:r>
          </a:p>
          <a:p>
            <a:pPr lvl="1"/>
            <a:r>
              <a:rPr lang="en-GB" dirty="0"/>
              <a:t>Build more effective teams emphasising values such as ownership and accountability.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0F1C2-1C02-4158-9EE7-D4E83DDF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3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940-ED45-4DE6-9201-B3F7A03A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key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B953-BD52-4203-B757-A39BBF8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400"/>
            <a:ext cx="10515600" cy="41872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b="1" dirty="0"/>
              <a:t>Continuous Integration (CI)</a:t>
            </a:r>
          </a:p>
          <a:p>
            <a:pPr lvl="1"/>
            <a:r>
              <a:rPr lang="en-GB" dirty="0"/>
              <a:t>Merging all developers’ working code copies to a shared repo several times a day. </a:t>
            </a:r>
          </a:p>
          <a:p>
            <a:r>
              <a:rPr lang="en-GB" b="1" dirty="0"/>
              <a:t>Continuous Delivery (CD) </a:t>
            </a:r>
          </a:p>
          <a:p>
            <a:pPr lvl="1"/>
            <a:r>
              <a:rPr lang="en-GB" dirty="0"/>
              <a:t>Teams producing software in short cycles and software can be reliably released at any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33AB-CCDF-41CE-8B14-813C9961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940-ED45-4DE6-9201-B3F7A03A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DevOps:</a:t>
            </a:r>
            <a:r>
              <a:rPr lang="en-GB" dirty="0"/>
              <a:t> from your laptop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33AB-CCDF-41CE-8B14-813C9961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12</a:t>
            </a:fld>
            <a:endParaRPr lang="en-GB"/>
          </a:p>
        </p:txBody>
      </p:sp>
      <p:pic>
        <p:nvPicPr>
          <p:cNvPr id="5122" name="Picture 2" descr="Css, programming, coding, js, java, html icon - Free download">
            <a:extLst>
              <a:ext uri="{FF2B5EF4-FFF2-40B4-BE49-F238E27FC236}">
                <a16:creationId xmlns:a16="http://schemas.microsoft.com/office/drawing/2014/main" id="{0A1BBA40-DFD4-CC46-A83F-D97D81EE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3" y="2197504"/>
            <a:ext cx="590077" cy="5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383C55-B8E8-814C-A78A-AC241879F5D3}"/>
              </a:ext>
            </a:extLst>
          </p:cNvPr>
          <p:cNvGrpSpPr/>
          <p:nvPr/>
        </p:nvGrpSpPr>
        <p:grpSpPr>
          <a:xfrm>
            <a:off x="2206548" y="5475571"/>
            <a:ext cx="490975" cy="490975"/>
            <a:chOff x="2723792" y="3919163"/>
            <a:chExt cx="490975" cy="490975"/>
          </a:xfrm>
        </p:grpSpPr>
        <p:pic>
          <p:nvPicPr>
            <p:cNvPr id="5124" name="Picture 4" descr="Git, commit, duotone">
              <a:extLst>
                <a:ext uri="{FF2B5EF4-FFF2-40B4-BE49-F238E27FC236}">
                  <a16:creationId xmlns:a16="http://schemas.microsoft.com/office/drawing/2014/main" id="{EAAAA335-4169-5340-A16B-9952E4627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084" y="4008455"/>
              <a:ext cx="312390" cy="31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Code">
              <a:extLst>
                <a:ext uri="{FF2B5EF4-FFF2-40B4-BE49-F238E27FC236}">
                  <a16:creationId xmlns:a16="http://schemas.microsoft.com/office/drawing/2014/main" id="{753A5C16-27D5-7142-AE48-66E66D8F2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792" y="3919163"/>
              <a:ext cx="490975" cy="49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8DD6778-3597-B047-BEF1-20A4C640C081}"/>
              </a:ext>
            </a:extLst>
          </p:cNvPr>
          <p:cNvSpPr/>
          <p:nvPr/>
        </p:nvSpPr>
        <p:spPr>
          <a:xfrm>
            <a:off x="838200" y="2045321"/>
            <a:ext cx="896245" cy="894442"/>
          </a:xfrm>
          <a:prstGeom prst="ellipse">
            <a:avLst/>
          </a:prstGeom>
          <a:noFill/>
          <a:ln w="28575">
            <a:solidFill>
              <a:srgbClr val="8E8E8E"/>
            </a:solidFill>
          </a:ln>
          <a:effectLst>
            <a:outerShdw blurRad="221696" dist="101851" dir="6960000" sx="97978" sy="97978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18BBA7-AD80-2047-95A9-8F2F664EDB4B}"/>
              </a:ext>
            </a:extLst>
          </p:cNvPr>
          <p:cNvSpPr/>
          <p:nvPr/>
        </p:nvSpPr>
        <p:spPr>
          <a:xfrm>
            <a:off x="2004459" y="5267422"/>
            <a:ext cx="896245" cy="894442"/>
          </a:xfrm>
          <a:prstGeom prst="ellipse">
            <a:avLst/>
          </a:prstGeom>
          <a:noFill/>
          <a:ln w="28575">
            <a:solidFill>
              <a:srgbClr val="8E8E8E"/>
            </a:solidFill>
          </a:ln>
          <a:effectLst>
            <a:outerShdw blurRad="221696" dist="101851" dir="6960000" sx="97978" sy="97978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30" name="Picture 10" descr="Tools, working, options, preferences, settings, tool">
            <a:extLst>
              <a:ext uri="{FF2B5EF4-FFF2-40B4-BE49-F238E27FC236}">
                <a16:creationId xmlns:a16="http://schemas.microsoft.com/office/drawing/2014/main" id="{E023C76D-C5EB-4741-B588-F184F3B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516" y="3746958"/>
            <a:ext cx="392192" cy="3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ears">
            <a:extLst>
              <a:ext uri="{FF2B5EF4-FFF2-40B4-BE49-F238E27FC236}">
                <a16:creationId xmlns:a16="http://schemas.microsoft.com/office/drawing/2014/main" id="{7E23F085-3DD0-4E4D-9372-F107DED6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66" y="3682719"/>
            <a:ext cx="481763" cy="4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Browser, gears, staging, website, window">
            <a:extLst>
              <a:ext uri="{FF2B5EF4-FFF2-40B4-BE49-F238E27FC236}">
                <a16:creationId xmlns:a16="http://schemas.microsoft.com/office/drawing/2014/main" id="{3A91B6AC-BF05-B944-9488-26A036FEC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64" y="3481990"/>
            <a:ext cx="966211" cy="9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2265B-3074-D746-B457-71572DBC66FE}"/>
              </a:ext>
            </a:extLst>
          </p:cNvPr>
          <p:cNvCxnSpPr/>
          <p:nvPr/>
        </p:nvCxnSpPr>
        <p:spPr>
          <a:xfrm>
            <a:off x="1211376" y="3589822"/>
            <a:ext cx="0" cy="7458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6FBE4-A2D4-E94E-BA23-1BA6408D9CF4}"/>
              </a:ext>
            </a:extLst>
          </p:cNvPr>
          <p:cNvCxnSpPr>
            <a:cxnSpLocks/>
            <a:stCxn id="95" idx="2"/>
          </p:cNvCxnSpPr>
          <p:nvPr/>
        </p:nvCxnSpPr>
        <p:spPr>
          <a:xfrm flipH="1" flipV="1">
            <a:off x="1205093" y="4335007"/>
            <a:ext cx="9612012" cy="16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3B0BCF-2B25-BF43-8FE5-7C4ACA10C9A6}"/>
              </a:ext>
            </a:extLst>
          </p:cNvPr>
          <p:cNvSpPr/>
          <p:nvPr/>
        </p:nvSpPr>
        <p:spPr>
          <a:xfrm>
            <a:off x="1126985" y="3398488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00DA8-7FF6-554A-ABA7-A63A4D7341F3}"/>
              </a:ext>
            </a:extLst>
          </p:cNvPr>
          <p:cNvSpPr txBox="1"/>
          <p:nvPr/>
        </p:nvSpPr>
        <p:spPr>
          <a:xfrm>
            <a:off x="938855" y="298558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FE4A7C-3316-5644-8F29-23D15EBB591E}"/>
              </a:ext>
            </a:extLst>
          </p:cNvPr>
          <p:cNvSpPr txBox="1"/>
          <p:nvPr/>
        </p:nvSpPr>
        <p:spPr>
          <a:xfrm>
            <a:off x="2018263" y="614178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Commit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CD8329-CE4B-4048-9226-BC9CE44EE2EF}"/>
              </a:ext>
            </a:extLst>
          </p:cNvPr>
          <p:cNvCxnSpPr>
            <a:cxnSpLocks/>
            <a:stCxn id="45" idx="0"/>
            <a:endCxn id="41" idx="4"/>
          </p:cNvCxnSpPr>
          <p:nvPr/>
        </p:nvCxnSpPr>
        <p:spPr>
          <a:xfrm flipV="1">
            <a:off x="2452037" y="4437848"/>
            <a:ext cx="5364" cy="455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93A3615-A8E1-9B42-932D-7E5A97D1CAAD}"/>
              </a:ext>
            </a:extLst>
          </p:cNvPr>
          <p:cNvSpPr/>
          <p:nvPr/>
        </p:nvSpPr>
        <p:spPr>
          <a:xfrm>
            <a:off x="2354065" y="4893689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925528-6ACC-DE41-A259-11CF4325654B}"/>
              </a:ext>
            </a:extLst>
          </p:cNvPr>
          <p:cNvSpPr/>
          <p:nvPr/>
        </p:nvSpPr>
        <p:spPr>
          <a:xfrm>
            <a:off x="2359429" y="4246695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68C0E7-2145-FC49-94BC-E585C07FAAE9}"/>
              </a:ext>
            </a:extLst>
          </p:cNvPr>
          <p:cNvSpPr txBox="1"/>
          <p:nvPr/>
        </p:nvSpPr>
        <p:spPr>
          <a:xfrm>
            <a:off x="4129280" y="4471271"/>
            <a:ext cx="61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Build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53857E-D52C-3C45-8C36-3E5BA47AF9A8}"/>
              </a:ext>
            </a:extLst>
          </p:cNvPr>
          <p:cNvSpPr txBox="1"/>
          <p:nvPr/>
        </p:nvSpPr>
        <p:spPr>
          <a:xfrm>
            <a:off x="5025862" y="4430644"/>
            <a:ext cx="67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Unit</a:t>
            </a:r>
            <a:br>
              <a:rPr lang="en-US" dirty="0">
                <a:latin typeface="Abel" panose="02000506030000020004" pitchFamily="2" charset="0"/>
              </a:rPr>
            </a:br>
            <a:r>
              <a:rPr lang="en-US" dirty="0">
                <a:latin typeface="Abel" panose="02000506030000020004" pitchFamily="2" charset="0"/>
              </a:rPr>
              <a:t>Tests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863FE3-DE4D-924E-876D-922DF86317BE}"/>
              </a:ext>
            </a:extLst>
          </p:cNvPr>
          <p:cNvSpPr txBox="1"/>
          <p:nvPr/>
        </p:nvSpPr>
        <p:spPr>
          <a:xfrm>
            <a:off x="5837337" y="4454381"/>
            <a:ext cx="1138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Integration</a:t>
            </a:r>
            <a:br>
              <a:rPr lang="en-US" dirty="0">
                <a:latin typeface="Abel" panose="02000506030000020004" pitchFamily="2" charset="0"/>
              </a:rPr>
            </a:br>
            <a:r>
              <a:rPr lang="en-US" dirty="0">
                <a:latin typeface="Abel" panose="02000506030000020004" pitchFamily="2" charset="0"/>
              </a:rPr>
              <a:t>Tests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03F2C2-1773-FF40-A2E0-0F498F0A93C8}"/>
              </a:ext>
            </a:extLst>
          </p:cNvPr>
          <p:cNvSpPr txBox="1"/>
          <p:nvPr/>
        </p:nvSpPr>
        <p:spPr>
          <a:xfrm>
            <a:off x="8050428" y="4524357"/>
            <a:ext cx="80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Review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CBFF90-769C-314D-A707-6EFEE74AB6B4}"/>
              </a:ext>
            </a:extLst>
          </p:cNvPr>
          <p:cNvSpPr txBox="1"/>
          <p:nvPr/>
        </p:nvSpPr>
        <p:spPr>
          <a:xfrm>
            <a:off x="9206846" y="450737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Staging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E495129-BA42-ED4A-BD2C-799CB36D167E}"/>
              </a:ext>
            </a:extLst>
          </p:cNvPr>
          <p:cNvSpPr txBox="1"/>
          <p:nvPr/>
        </p:nvSpPr>
        <p:spPr>
          <a:xfrm>
            <a:off x="10340534" y="450239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bel" panose="02000506030000020004" pitchFamily="2" charset="0"/>
              </a:rPr>
              <a:t>Production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285528-ADE8-D045-8423-EB4753B9FB4C}"/>
              </a:ext>
            </a:extLst>
          </p:cNvPr>
          <p:cNvSpPr txBox="1"/>
          <p:nvPr/>
        </p:nvSpPr>
        <p:spPr>
          <a:xfrm>
            <a:off x="4946947" y="2775250"/>
            <a:ext cx="10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CI Pipeline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DA8E96-F221-F344-9808-2C317E671053}"/>
              </a:ext>
            </a:extLst>
          </p:cNvPr>
          <p:cNvSpPr txBox="1"/>
          <p:nvPr/>
        </p:nvSpPr>
        <p:spPr>
          <a:xfrm>
            <a:off x="9118709" y="247184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CD Pipeline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32FF3F5-DE40-3B4E-99CE-56150BA81E9E}"/>
              </a:ext>
            </a:extLst>
          </p:cNvPr>
          <p:cNvSpPr/>
          <p:nvPr/>
        </p:nvSpPr>
        <p:spPr>
          <a:xfrm>
            <a:off x="4345215" y="4240681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B3C0C33-2A5F-9141-81D2-5D87C0E93FFD}"/>
              </a:ext>
            </a:extLst>
          </p:cNvPr>
          <p:cNvSpPr/>
          <p:nvPr/>
        </p:nvSpPr>
        <p:spPr>
          <a:xfrm>
            <a:off x="5242651" y="4253817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3859505-3C60-414B-A347-1FF743DE725F}"/>
              </a:ext>
            </a:extLst>
          </p:cNvPr>
          <p:cNvSpPr/>
          <p:nvPr/>
        </p:nvSpPr>
        <p:spPr>
          <a:xfrm>
            <a:off x="6290164" y="4255648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B2D415B-AE55-B44C-B760-AC61C022CC32}"/>
              </a:ext>
            </a:extLst>
          </p:cNvPr>
          <p:cNvSpPr/>
          <p:nvPr/>
        </p:nvSpPr>
        <p:spPr>
          <a:xfrm>
            <a:off x="8328874" y="4237547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C1D4DA2-957C-0A4A-AFF0-0A95C495EC0C}"/>
              </a:ext>
            </a:extLst>
          </p:cNvPr>
          <p:cNvSpPr/>
          <p:nvPr/>
        </p:nvSpPr>
        <p:spPr>
          <a:xfrm>
            <a:off x="9538656" y="4250870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A3D4548-992D-D94C-BC3B-6A2EB3681A3F}"/>
              </a:ext>
            </a:extLst>
          </p:cNvPr>
          <p:cNvSpPr/>
          <p:nvPr/>
        </p:nvSpPr>
        <p:spPr>
          <a:xfrm>
            <a:off x="10817105" y="4255511"/>
            <a:ext cx="195943" cy="191153"/>
          </a:xfrm>
          <a:prstGeom prst="ellipse">
            <a:avLst/>
          </a:prstGeom>
          <a:solidFill>
            <a:srgbClr val="8E8E8E"/>
          </a:solidFill>
          <a:ln w="34925">
            <a:solidFill>
              <a:schemeClr val="bg1"/>
            </a:solidFill>
          </a:ln>
          <a:effectLst>
            <a:glow rad="63500">
              <a:schemeClr val="bg1">
                <a:lumMod val="75000"/>
                <a:alpha val="8782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0874AF-90E3-0149-8A8B-4E1A87E63994}"/>
              </a:ext>
            </a:extLst>
          </p:cNvPr>
          <p:cNvGrpSpPr/>
          <p:nvPr/>
        </p:nvGrpSpPr>
        <p:grpSpPr>
          <a:xfrm>
            <a:off x="9256019" y="3645793"/>
            <a:ext cx="761215" cy="589880"/>
            <a:chOff x="4674790" y="2228204"/>
            <a:chExt cx="4553751" cy="3642513"/>
          </a:xfrm>
        </p:grpSpPr>
        <p:pic>
          <p:nvPicPr>
            <p:cNvPr id="5148" name="Picture 28" descr="Browser, gears, staging, website, window icon - Free download">
              <a:extLst>
                <a:ext uri="{FF2B5EF4-FFF2-40B4-BE49-F238E27FC236}">
                  <a16:creationId xmlns:a16="http://schemas.microsoft.com/office/drawing/2014/main" id="{1DFC5DCA-EB09-0E4F-81D6-7E901EE840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47" t="31628" b="12462"/>
            <a:stretch/>
          </p:blipFill>
          <p:spPr bwMode="auto">
            <a:xfrm>
              <a:off x="6890717" y="2228204"/>
              <a:ext cx="2337824" cy="3635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8" descr="Browser, gears, staging, website, window icon - Free download">
              <a:extLst>
                <a:ext uri="{FF2B5EF4-FFF2-40B4-BE49-F238E27FC236}">
                  <a16:creationId xmlns:a16="http://schemas.microsoft.com/office/drawing/2014/main" id="{7F3B4396-D9C4-AB4E-8A22-AACB95BC40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47" t="31628" b="12462"/>
            <a:stretch/>
          </p:blipFill>
          <p:spPr bwMode="auto">
            <a:xfrm flipH="1">
              <a:off x="4674790" y="2235240"/>
              <a:ext cx="2222292" cy="3635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Document, essential, app, check">
            <a:extLst>
              <a:ext uri="{FF2B5EF4-FFF2-40B4-BE49-F238E27FC236}">
                <a16:creationId xmlns:a16="http://schemas.microsoft.com/office/drawing/2014/main" id="{0D9DF4A8-55CD-0F48-81D0-41E8A3EA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616" y="3713418"/>
            <a:ext cx="443604" cy="44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144295-A851-CB46-BFA9-F8B3599E5A0E}"/>
              </a:ext>
            </a:extLst>
          </p:cNvPr>
          <p:cNvGrpSpPr/>
          <p:nvPr/>
        </p:nvGrpSpPr>
        <p:grpSpPr>
          <a:xfrm>
            <a:off x="8124401" y="3681135"/>
            <a:ext cx="539397" cy="539397"/>
            <a:chOff x="8059175" y="6748930"/>
            <a:chExt cx="539397" cy="539397"/>
          </a:xfrm>
        </p:grpSpPr>
        <p:pic>
          <p:nvPicPr>
            <p:cNvPr id="3082" name="Picture 10" descr="Search, find, magnifier, magnifying, magnifying glass, zoom">
              <a:extLst>
                <a:ext uri="{FF2B5EF4-FFF2-40B4-BE49-F238E27FC236}">
                  <a16:creationId xmlns:a16="http://schemas.microsoft.com/office/drawing/2014/main" id="{92AA852E-ED5C-544A-8FA3-2DCCEB2B5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175" y="6748930"/>
              <a:ext cx="539397" cy="53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Bug, report">
              <a:extLst>
                <a:ext uri="{FF2B5EF4-FFF2-40B4-BE49-F238E27FC236}">
                  <a16:creationId xmlns:a16="http://schemas.microsoft.com/office/drawing/2014/main" id="{EB834D3A-9363-4642-AA1B-E09CD535C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82819" y="6869664"/>
              <a:ext cx="198415" cy="19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20" descr="Browser, gears, staging, website, window">
            <a:extLst>
              <a:ext uri="{FF2B5EF4-FFF2-40B4-BE49-F238E27FC236}">
                <a16:creationId xmlns:a16="http://schemas.microsoft.com/office/drawing/2014/main" id="{6A109759-9025-854F-B0A5-1C71C9784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84" b="33106"/>
          <a:stretch/>
        </p:blipFill>
        <p:spPr bwMode="auto">
          <a:xfrm>
            <a:off x="10605164" y="3478703"/>
            <a:ext cx="583740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79FD6FC-3ECD-644A-82D0-759F344FD299}"/>
              </a:ext>
            </a:extLst>
          </p:cNvPr>
          <p:cNvSpPr/>
          <p:nvPr/>
        </p:nvSpPr>
        <p:spPr>
          <a:xfrm>
            <a:off x="3846256" y="2533321"/>
            <a:ext cx="3437248" cy="3435098"/>
          </a:xfrm>
          <a:prstGeom prst="ellipse">
            <a:avLst/>
          </a:prstGeom>
          <a:noFill/>
          <a:ln w="79375">
            <a:solidFill>
              <a:srgbClr val="8E8E8E"/>
            </a:solidFill>
          </a:ln>
          <a:effectLst>
            <a:outerShdw blurRad="444501" dist="101851" dir="6960000" sx="101645" sy="101645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63EC37-DD35-604D-8681-2DDCF3F8712F}"/>
              </a:ext>
            </a:extLst>
          </p:cNvPr>
          <p:cNvSpPr/>
          <p:nvPr/>
        </p:nvSpPr>
        <p:spPr>
          <a:xfrm>
            <a:off x="7588748" y="2140446"/>
            <a:ext cx="4232038" cy="4160172"/>
          </a:xfrm>
          <a:prstGeom prst="ellipse">
            <a:avLst/>
          </a:prstGeom>
          <a:noFill/>
          <a:ln w="79375">
            <a:solidFill>
              <a:srgbClr val="8E8E8E"/>
            </a:solidFill>
          </a:ln>
          <a:effectLst>
            <a:outerShdw blurRad="444501" dist="101851" dir="6960000" sx="101645" sy="101645" algn="tr" rotWithShape="0">
              <a:prstClr val="black">
                <a:alpha val="7533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9" grpId="0" animBg="1"/>
      <p:bldP spid="20" grpId="0"/>
      <p:bldP spid="43" grpId="0"/>
      <p:bldP spid="45" grpId="0" animBg="1"/>
      <p:bldP spid="41" grpId="0" animBg="1"/>
      <p:bldP spid="46" grpId="0"/>
      <p:bldP spid="47" grpId="0"/>
      <p:bldP spid="81" grpId="0"/>
      <p:bldP spid="82" grpId="0"/>
      <p:bldP spid="83" grpId="0"/>
      <p:bldP spid="84" grpId="0"/>
      <p:bldP spid="84" grpId="1"/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874219-F59A-BB44-B348-A7CD8A873EFB}"/>
              </a:ext>
            </a:extLst>
          </p:cNvPr>
          <p:cNvSpPr/>
          <p:nvPr/>
        </p:nvSpPr>
        <p:spPr>
          <a:xfrm>
            <a:off x="1132864" y="1745915"/>
            <a:ext cx="3108780" cy="4555207"/>
          </a:xfrm>
          <a:prstGeom prst="rect">
            <a:avLst/>
          </a:prstGeom>
          <a:solidFill>
            <a:srgbClr val="EFEFE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7F940-ED45-4DE6-9201-B3F7A03A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vs CI/CD vs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33AB-CCDF-41CE-8B14-813C9961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13</a:t>
            </a:fld>
            <a:endParaRPr lang="en-GB"/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421F2BA5-4E14-4830-9637-022B20B1D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17219" r="20842" b="33758"/>
          <a:stretch/>
        </p:blipFill>
        <p:spPr>
          <a:xfrm>
            <a:off x="2192275" y="2237899"/>
            <a:ext cx="989956" cy="9172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4D504E-7163-4FF5-8B65-666DAB7164D5}"/>
              </a:ext>
            </a:extLst>
          </p:cNvPr>
          <p:cNvSpPr/>
          <p:nvPr/>
        </p:nvSpPr>
        <p:spPr>
          <a:xfrm>
            <a:off x="1205530" y="3721887"/>
            <a:ext cx="2981850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focuses on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BA982-8960-B148-A299-40E1918BD281}"/>
              </a:ext>
            </a:extLst>
          </p:cNvPr>
          <p:cNvSpPr txBox="1"/>
          <p:nvPr/>
        </p:nvSpPr>
        <p:spPr>
          <a:xfrm>
            <a:off x="2269511" y="3158002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57575"/>
                </a:solidFill>
                <a:latin typeface="Abel" panose="02000506030000020004" pitchFamily="2" charset="0"/>
              </a:rPr>
              <a:t>Agile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B0BA0-CE0B-874F-9971-821C80EE4D9A}"/>
              </a:ext>
            </a:extLst>
          </p:cNvPr>
          <p:cNvSpPr/>
          <p:nvPr/>
        </p:nvSpPr>
        <p:spPr>
          <a:xfrm>
            <a:off x="1205530" y="4485141"/>
            <a:ext cx="2981850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highlighting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change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9A3C44-BD1A-4846-9391-2D743DAE510A}"/>
              </a:ext>
            </a:extLst>
          </p:cNvPr>
          <p:cNvSpPr/>
          <p:nvPr/>
        </p:nvSpPr>
        <p:spPr>
          <a:xfrm>
            <a:off x="1205530" y="5257740"/>
            <a:ext cx="2981850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while accelerating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delivery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B333C-6A90-B840-9678-3F2C9FFDA965}"/>
              </a:ext>
            </a:extLst>
          </p:cNvPr>
          <p:cNvSpPr/>
          <p:nvPr/>
        </p:nvSpPr>
        <p:spPr>
          <a:xfrm>
            <a:off x="4589772" y="1768969"/>
            <a:ext cx="3108780" cy="4555207"/>
          </a:xfrm>
          <a:prstGeom prst="rect">
            <a:avLst/>
          </a:prstGeom>
          <a:solidFill>
            <a:srgbClr val="EFEFE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BB5185-58B0-0547-AACA-A8C4C8AAD380}"/>
              </a:ext>
            </a:extLst>
          </p:cNvPr>
          <p:cNvSpPr/>
          <p:nvPr/>
        </p:nvSpPr>
        <p:spPr>
          <a:xfrm>
            <a:off x="4661529" y="3709962"/>
            <a:ext cx="2981850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focuses on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software-defines life cycles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632A1-75CD-EB41-AFEA-09728B57DD46}"/>
              </a:ext>
            </a:extLst>
          </p:cNvPr>
          <p:cNvSpPr txBox="1"/>
          <p:nvPr/>
        </p:nvSpPr>
        <p:spPr>
          <a:xfrm>
            <a:off x="5667545" y="3168676"/>
            <a:ext cx="969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57575"/>
                </a:solidFill>
                <a:latin typeface="Abel" panose="02000506030000020004" pitchFamily="2" charset="0"/>
              </a:rPr>
              <a:t>CI/CD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F6FA20-2120-3C44-A644-731C14CD94CA}"/>
              </a:ext>
            </a:extLst>
          </p:cNvPr>
          <p:cNvSpPr/>
          <p:nvPr/>
        </p:nvSpPr>
        <p:spPr>
          <a:xfrm>
            <a:off x="4661529" y="4473216"/>
            <a:ext cx="2981850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highlighting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tools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8E6CD-2C95-E749-91F9-4D227D0184AE}"/>
              </a:ext>
            </a:extLst>
          </p:cNvPr>
          <p:cNvSpPr/>
          <p:nvPr/>
        </p:nvSpPr>
        <p:spPr>
          <a:xfrm>
            <a:off x="4661529" y="5245815"/>
            <a:ext cx="2981850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while accelerating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automation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B553FB6E-7AD5-7D47-A5BC-0774C414D7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77" y="2017621"/>
            <a:ext cx="1071345" cy="1072774"/>
          </a:xfrm>
          <a:prstGeom prst="rect">
            <a:avLst/>
          </a:prstGeom>
          <a:solidFill>
            <a:srgbClr val="EFEFEF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A00C6B-F548-9743-A3D9-888EE1DC6E85}"/>
              </a:ext>
            </a:extLst>
          </p:cNvPr>
          <p:cNvSpPr/>
          <p:nvPr/>
        </p:nvSpPr>
        <p:spPr>
          <a:xfrm>
            <a:off x="8045516" y="1768969"/>
            <a:ext cx="3236527" cy="4555207"/>
          </a:xfrm>
          <a:prstGeom prst="rect">
            <a:avLst/>
          </a:prstGeom>
          <a:solidFill>
            <a:srgbClr val="EFEFE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6916B0-5A5B-3C46-99EF-D7C8C17F39CD}"/>
              </a:ext>
            </a:extLst>
          </p:cNvPr>
          <p:cNvSpPr/>
          <p:nvPr/>
        </p:nvSpPr>
        <p:spPr>
          <a:xfrm>
            <a:off x="8117274" y="3709962"/>
            <a:ext cx="3104381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focuses on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culture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6A11FE-2BDD-304A-BAA0-4B3485C44264}"/>
              </a:ext>
            </a:extLst>
          </p:cNvPr>
          <p:cNvSpPr txBox="1"/>
          <p:nvPr/>
        </p:nvSpPr>
        <p:spPr>
          <a:xfrm>
            <a:off x="9058485" y="3118448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57575"/>
                </a:solidFill>
                <a:latin typeface="Abel" panose="02000506030000020004" pitchFamily="2" charset="0"/>
              </a:rPr>
              <a:t>DevOps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D7F31E-BF4E-814D-B57E-F6524A6EB0FF}"/>
              </a:ext>
            </a:extLst>
          </p:cNvPr>
          <p:cNvSpPr/>
          <p:nvPr/>
        </p:nvSpPr>
        <p:spPr>
          <a:xfrm>
            <a:off x="8117274" y="4473216"/>
            <a:ext cx="3104381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highlighting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roles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9AE1EB-0A91-C143-96F8-919360B7AC22}"/>
              </a:ext>
            </a:extLst>
          </p:cNvPr>
          <p:cNvSpPr/>
          <p:nvPr/>
        </p:nvSpPr>
        <p:spPr>
          <a:xfrm>
            <a:off x="8117274" y="5245815"/>
            <a:ext cx="3104381" cy="77947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bel" panose="02000506030000020004" pitchFamily="2" charset="0"/>
              </a:rPr>
              <a:t>while accelerating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Abel" panose="02000506030000020004" pitchFamily="2" charset="0"/>
              </a:rPr>
              <a:t>responsiveness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ABB1B15-CF11-4C67-A4AA-CDB7E93B1E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25958" r="24059" b="50000"/>
          <a:stretch/>
        </p:blipFill>
        <p:spPr>
          <a:xfrm>
            <a:off x="8911084" y="2293777"/>
            <a:ext cx="1505389" cy="756377"/>
          </a:xfrm>
          <a:prstGeom prst="rect">
            <a:avLst/>
          </a:prstGeom>
          <a:solidFill>
            <a:srgbClr val="EFEFEF"/>
          </a:solidFill>
        </p:spPr>
      </p:pic>
    </p:spTree>
    <p:extLst>
      <p:ext uri="{BB962C8B-B14F-4D97-AF65-F5344CB8AC3E}">
        <p14:creationId xmlns:p14="http://schemas.microsoft.com/office/powerpoint/2010/main" val="14136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5" grpId="0"/>
      <p:bldP spid="11" grpId="0" animBg="1"/>
      <p:bldP spid="13" grpId="0" animBg="1"/>
      <p:bldP spid="15" grpId="0" animBg="1"/>
      <p:bldP spid="18" grpId="0" animBg="1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2C22-66C4-474D-9A1E-726B6D2C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0F993-CAA1-41A1-A486-F28C6069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way to evolve and improve products taking advantage of modern:</a:t>
            </a:r>
          </a:p>
          <a:p>
            <a:pPr lvl="1"/>
            <a:r>
              <a:rPr lang="en-GB" dirty="0"/>
              <a:t>Project management approaches</a:t>
            </a:r>
          </a:p>
          <a:p>
            <a:pPr lvl="2"/>
            <a:r>
              <a:rPr lang="en-GB" dirty="0"/>
              <a:t>Agile methods</a:t>
            </a:r>
          </a:p>
          <a:p>
            <a:pPr lvl="1"/>
            <a:r>
              <a:rPr lang="en-GB" dirty="0"/>
              <a:t>Software engineering methods</a:t>
            </a:r>
          </a:p>
          <a:p>
            <a:pPr lvl="2"/>
            <a:r>
              <a:rPr lang="en-GB" dirty="0"/>
              <a:t>Microservices etc.</a:t>
            </a:r>
          </a:p>
          <a:p>
            <a:pPr lvl="1"/>
            <a:r>
              <a:rPr lang="en-GB" dirty="0"/>
              <a:t>Modern systems for CI/CD</a:t>
            </a:r>
          </a:p>
          <a:p>
            <a:pPr lvl="2"/>
            <a:r>
              <a:rPr lang="en-GB" dirty="0"/>
              <a:t>More to come soon (Infrastructure as a Code)</a:t>
            </a:r>
          </a:p>
          <a:p>
            <a:r>
              <a:rPr lang="en-GB" dirty="0"/>
              <a:t>What is the enabling technology?</a:t>
            </a:r>
          </a:p>
          <a:p>
            <a:pPr lvl="1"/>
            <a:r>
              <a:rPr lang="en-GB" b="1" dirty="0"/>
              <a:t>Containers</a:t>
            </a:r>
          </a:p>
          <a:p>
            <a:endParaRPr lang="en-GB" dirty="0"/>
          </a:p>
        </p:txBody>
      </p:sp>
      <p:pic>
        <p:nvPicPr>
          <p:cNvPr id="4098" name="Picture 2" descr="Docker Containers | Bryan Avery – Blog">
            <a:extLst>
              <a:ext uri="{FF2B5EF4-FFF2-40B4-BE49-F238E27FC236}">
                <a16:creationId xmlns:a16="http://schemas.microsoft.com/office/drawing/2014/main" id="{B39F0F5D-3B0E-984D-B607-56197DB7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968" y="4838369"/>
            <a:ext cx="4144032" cy="17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73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800" dirty="0"/>
              <a:t>Application Containerisation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13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9CBB-E654-4B42-AD88-084E4B7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there a technology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2443-AA95-4B36-81FE-37FEDF2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…develop and deploy code and move from your computer to stagging and then to production system, in a fast and efficient manner?</a:t>
            </a:r>
          </a:p>
          <a:p>
            <a:pPr lvl="1"/>
            <a:r>
              <a:rPr lang="en-GB" dirty="0"/>
              <a:t>Yes! Let’s use containers!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A8A8F-671A-40EB-80CE-DBBBF972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C20FE0-F6DB-414F-96B6-B001A7EC1A9D}"/>
              </a:ext>
            </a:extLst>
          </p:cNvPr>
          <p:cNvSpPr/>
          <p:nvPr/>
        </p:nvSpPr>
        <p:spPr>
          <a:xfrm>
            <a:off x="7911193" y="1870075"/>
            <a:ext cx="2718707" cy="3779611"/>
          </a:xfrm>
          <a:prstGeom prst="rect">
            <a:avLst/>
          </a:prstGeom>
          <a:noFill/>
          <a:ln w="25400">
            <a:solidFill>
              <a:schemeClr val="tx1">
                <a:alpha val="43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E9CBB-E654-4B42-AD88-084E4B7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2443-AA95-4B36-81FE-37FEDF2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bad old days…</a:t>
            </a:r>
          </a:p>
          <a:p>
            <a:pPr lvl="1"/>
            <a:r>
              <a:rPr lang="en-GB" dirty="0"/>
              <a:t>Applications are the heart of a system</a:t>
            </a:r>
          </a:p>
          <a:p>
            <a:pPr lvl="1"/>
            <a:r>
              <a:rPr lang="en-GB" dirty="0"/>
              <a:t>If an app breaks, businesses break</a:t>
            </a:r>
          </a:p>
          <a:p>
            <a:pPr lvl="1"/>
            <a:r>
              <a:rPr lang="en-GB" dirty="0"/>
              <a:t>One app in one server</a:t>
            </a:r>
          </a:p>
          <a:p>
            <a:r>
              <a:rPr lang="en-GB" dirty="0"/>
              <a:t>Do we need a new app?</a:t>
            </a:r>
          </a:p>
          <a:p>
            <a:pPr lvl="1"/>
            <a:r>
              <a:rPr lang="en-GB" dirty="0"/>
              <a:t>We need to buy a new server…</a:t>
            </a:r>
          </a:p>
          <a:p>
            <a:pPr lvl="1"/>
            <a:r>
              <a:rPr lang="en-GB" dirty="0"/>
              <a:t>Tragic waste of company capital and </a:t>
            </a:r>
            <a:br>
              <a:rPr lang="en-GB" dirty="0"/>
            </a:br>
            <a:r>
              <a:rPr lang="en-GB" dirty="0"/>
              <a:t>environmental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A8A8F-671A-40EB-80CE-DBBBF972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17</a:t>
            </a:fld>
            <a:endParaRPr lang="en-GB"/>
          </a:p>
        </p:txBody>
      </p:sp>
      <p:pic>
        <p:nvPicPr>
          <p:cNvPr id="2052" name="Picture 4" descr="Database icon - Free download on Iconfinder">
            <a:extLst>
              <a:ext uri="{FF2B5EF4-FFF2-40B4-BE49-F238E27FC236}">
                <a16:creationId xmlns:a16="http://schemas.microsoft.com/office/drawing/2014/main" id="{30338619-93F4-CC43-B9D7-15004547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89" y="4109503"/>
            <a:ext cx="1051947" cy="10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9640C-E315-604D-A7F3-54604D3449D6}"/>
              </a:ext>
            </a:extLst>
          </p:cNvPr>
          <p:cNvSpPr txBox="1"/>
          <p:nvPr/>
        </p:nvSpPr>
        <p:spPr>
          <a:xfrm>
            <a:off x="8521246" y="5115968"/>
            <a:ext cx="124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bel" panose="02000506030000020004" pitchFamily="2" charset="0"/>
              </a:rPr>
              <a:t>Data</a:t>
            </a:r>
            <a:endParaRPr lang="en-US" sz="2000" dirty="0">
              <a:latin typeface="Abel" panose="0200050603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FEE9A-E46D-4449-AD4A-36B69F046766}"/>
              </a:ext>
            </a:extLst>
          </p:cNvPr>
          <p:cNvSpPr/>
          <p:nvPr/>
        </p:nvSpPr>
        <p:spPr>
          <a:xfrm>
            <a:off x="8228154" y="3224559"/>
            <a:ext cx="2128944" cy="4827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latin typeface="Abel" panose="02000506030000020004" pitchFamily="2" charset="0"/>
              </a:rPr>
              <a:t>Data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8AA3F-1888-3141-BB9B-F476147D2B94}"/>
              </a:ext>
            </a:extLst>
          </p:cNvPr>
          <p:cNvSpPr/>
          <p:nvPr/>
        </p:nvSpPr>
        <p:spPr>
          <a:xfrm>
            <a:off x="8226604" y="2653212"/>
            <a:ext cx="2128944" cy="4827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latin typeface="Abel" panose="02000506030000020004" pitchFamily="2" charset="0"/>
              </a:rPr>
              <a:t>Application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DD034-BF21-9146-ABD1-F3523A73EA2F}"/>
              </a:ext>
            </a:extLst>
          </p:cNvPr>
          <p:cNvSpPr/>
          <p:nvPr/>
        </p:nvSpPr>
        <p:spPr>
          <a:xfrm>
            <a:off x="8228154" y="2103980"/>
            <a:ext cx="2127179" cy="4827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bel" panose="02000506030000020004" pitchFamily="2" charset="0"/>
              </a:rPr>
              <a:t>User Interface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8B795-6DC1-DB46-9F2A-BF88BED98379}"/>
              </a:ext>
            </a:extLst>
          </p:cNvPr>
          <p:cNvCxnSpPr>
            <a:cxnSpLocks/>
          </p:cNvCxnSpPr>
          <p:nvPr/>
        </p:nvCxnSpPr>
        <p:spPr>
          <a:xfrm flipH="1" flipV="1">
            <a:off x="9201261" y="3795906"/>
            <a:ext cx="1" cy="2510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92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9CBB-E654-4B42-AD88-084E4B7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VMWare!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2443-AA95-4B36-81FE-37FEDF2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VMWare Inc. gift to the world</a:t>
            </a:r>
          </a:p>
          <a:p>
            <a:pPr lvl="1"/>
            <a:r>
              <a:rPr lang="en-GB" dirty="0"/>
              <a:t>VMware presents its first product, Workstation 1.0, at DEMO 1999.  </a:t>
            </a:r>
          </a:p>
          <a:p>
            <a:pPr lvl="1"/>
            <a:r>
              <a:rPr lang="en-GB" dirty="0"/>
              <a:t>Release of VMware </a:t>
            </a:r>
            <a:r>
              <a:rPr lang="en-GB" dirty="0" err="1"/>
              <a:t>ESXi</a:t>
            </a:r>
            <a:r>
              <a:rPr lang="en-GB" dirty="0"/>
              <a:t> type-1 hypervisor to deploy virtual computers (March 23, 2001)</a:t>
            </a:r>
          </a:p>
          <a:p>
            <a:pPr lvl="2"/>
            <a:r>
              <a:rPr lang="en-GB" dirty="0"/>
              <a:t>Read this → </a:t>
            </a:r>
            <a:r>
              <a:rPr lang="en-GB" dirty="0">
                <a:hlinkClick r:id="rId2"/>
              </a:rPr>
              <a:t>VMWare history</a:t>
            </a:r>
            <a:endParaRPr lang="en-GB" dirty="0"/>
          </a:p>
          <a:p>
            <a:r>
              <a:rPr lang="en-GB" dirty="0"/>
              <a:t>Overnight world changed to a better place!</a:t>
            </a:r>
          </a:p>
          <a:p>
            <a:r>
              <a:rPr lang="en-GB" dirty="0"/>
              <a:t>We could squeeze multiple applications in one server</a:t>
            </a:r>
          </a:p>
          <a:p>
            <a:pPr lvl="1"/>
            <a:r>
              <a:rPr lang="en-GB" b="1" dirty="0"/>
              <a:t>…the virtual machine </a:t>
            </a:r>
            <a:r>
              <a:rPr lang="en-GB" b="1" dirty="0">
                <a:sym typeface="Wingdings" pitchFamily="2" charset="2"/>
              </a:rPr>
              <a:t>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A8A8F-671A-40EB-80CE-DBBBF972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5A47DB-0850-4648-A951-73C636F4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120524"/>
            <a:ext cx="3067930" cy="223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7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9CBB-E654-4B42-AD88-084E4B7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VMs changed IT industry, but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2443-AA95-4B36-81FE-37FEDF2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VMs are far from perfect </a:t>
            </a:r>
            <a:r>
              <a:rPr lang="en-GB" dirty="0">
                <a:sym typeface="Wingdings" pitchFamily="2" charset="2"/>
              </a:rPr>
              <a:t> </a:t>
            </a:r>
            <a:endParaRPr lang="en-GB" dirty="0"/>
          </a:p>
          <a:p>
            <a:pPr lvl="1"/>
            <a:r>
              <a:rPr lang="en-GB" dirty="0"/>
              <a:t>Slow to boot, need installation of OS, libraries, too manually tasks…</a:t>
            </a:r>
          </a:p>
          <a:p>
            <a:pPr lvl="1"/>
            <a:r>
              <a:rPr lang="en-GB" dirty="0"/>
              <a:t>Migration is a headache</a:t>
            </a:r>
          </a:p>
          <a:p>
            <a:pPr lvl="1"/>
            <a:r>
              <a:rPr lang="en-GB" dirty="0"/>
              <a:t>Portability is an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A8A8F-671A-40EB-80CE-DBBBF972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ACA8A-7309-964F-AA0A-907B3682D88C}"/>
              </a:ext>
            </a:extLst>
          </p:cNvPr>
          <p:cNvSpPr txBox="1"/>
          <p:nvPr/>
        </p:nvSpPr>
        <p:spPr>
          <a:xfrm>
            <a:off x="838200" y="3874684"/>
            <a:ext cx="10187609" cy="430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FFC000"/>
                </a:solidFill>
                <a:latin typeface="Abel" panose="02000506030000020004" pitchFamily="2" charset="0"/>
              </a:rPr>
              <a:t>*</a:t>
            </a:r>
            <a:r>
              <a:rPr lang="en-GB" sz="2200" dirty="0">
                <a:solidFill>
                  <a:schemeClr val="bg1"/>
                </a:solidFill>
                <a:latin typeface="Abel" panose="02000506030000020004" pitchFamily="2" charset="0"/>
              </a:rPr>
              <a:t>Portability: </a:t>
            </a:r>
            <a:r>
              <a:rPr lang="en-GB" sz="2200" b="0" i="0" u="none" strike="noStrike" dirty="0">
                <a:solidFill>
                  <a:schemeClr val="bg1"/>
                </a:solidFill>
                <a:effectLst/>
                <a:latin typeface="Abel" panose="02000506030000020004" pitchFamily="2" charset="0"/>
              </a:rPr>
              <a:t>The ability of software to be transferred from one machine or system to another.</a:t>
            </a:r>
            <a:endParaRPr lang="en-US" sz="22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0BE4-C0E8-4295-9016-7F4CE79E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ECD96-CAA2-4EF4-8484-0F9DB1CD6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Lecture part 1:</a:t>
            </a:r>
          </a:p>
          <a:p>
            <a:pPr lvl="1"/>
            <a:r>
              <a:rPr lang="en-GB" dirty="0"/>
              <a:t>What is DevOps?</a:t>
            </a:r>
          </a:p>
          <a:p>
            <a:pPr lvl="1"/>
            <a:r>
              <a:rPr lang="en-GB" dirty="0"/>
              <a:t>What are the best practices for software development?</a:t>
            </a:r>
          </a:p>
          <a:p>
            <a:r>
              <a:rPr lang="en-GB" dirty="0"/>
              <a:t>Lecture part 2:</a:t>
            </a:r>
          </a:p>
          <a:p>
            <a:pPr lvl="1"/>
            <a:r>
              <a:rPr lang="en-GB" dirty="0"/>
              <a:t>What is a container?</a:t>
            </a:r>
          </a:p>
          <a:p>
            <a:pPr lvl="1"/>
            <a:r>
              <a:rPr lang="en-GB" dirty="0"/>
              <a:t>What are the difference between VMs and Containers?</a:t>
            </a:r>
          </a:p>
          <a:p>
            <a:pPr lvl="1"/>
            <a:r>
              <a:rPr lang="en-GB" dirty="0"/>
              <a:t>What is Docker?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E3C5E-D0CD-44F4-8DF6-F8655E0038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 Lab session:</a:t>
            </a:r>
          </a:p>
          <a:p>
            <a:pPr lvl="1"/>
            <a:r>
              <a:rPr lang="en-GB" dirty="0"/>
              <a:t>Learn Docker</a:t>
            </a:r>
          </a:p>
          <a:p>
            <a:pPr lvl="1"/>
            <a:r>
              <a:rPr lang="en-GB" dirty="0"/>
              <a:t>Using Docker to deploy containers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F2D70-C180-422D-920B-5A09CB39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3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9CBB-E654-4B42-AD88-084E4B7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Containers!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2443-AA95-4B36-81FE-37FEDF2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Google used containers for years to address the shortcomings of VMs</a:t>
            </a:r>
          </a:p>
          <a:p>
            <a:pPr lvl="1"/>
            <a:r>
              <a:rPr lang="en-GB" dirty="0"/>
              <a:t>Containers = VMs – OS</a:t>
            </a:r>
          </a:p>
          <a:p>
            <a:pPr lvl="1"/>
            <a:r>
              <a:rPr lang="en-GB" dirty="0"/>
              <a:t>Fast to boot, portable and good for DevOps</a:t>
            </a:r>
          </a:p>
          <a:p>
            <a:r>
              <a:rPr lang="en-GB" dirty="0"/>
              <a:t>Linux containers (</a:t>
            </a:r>
            <a:r>
              <a:rPr lang="en-GB" dirty="0">
                <a:hlinkClick r:id="rId2"/>
              </a:rPr>
              <a:t>LXC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A Linux container is a set of processes isolated from the system, running from a distinct image that provides all the files necessary to support the processes</a:t>
            </a:r>
          </a:p>
          <a:p>
            <a:r>
              <a:rPr lang="en-GB" dirty="0"/>
              <a:t>Docker:</a:t>
            </a:r>
          </a:p>
          <a:p>
            <a:pPr lvl="1"/>
            <a:r>
              <a:rPr lang="en-GB" dirty="0"/>
              <a:t>Magic!</a:t>
            </a:r>
          </a:p>
          <a:p>
            <a:pPr lvl="1"/>
            <a:r>
              <a:rPr lang="en-GB" dirty="0"/>
              <a:t>Software that creates, manages and orchestrates containers</a:t>
            </a:r>
          </a:p>
          <a:p>
            <a:pPr lvl="1"/>
            <a:r>
              <a:rPr lang="en-GB" dirty="0"/>
              <a:t>Docker Inc. is the company created the technology and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A8A8F-671A-40EB-80CE-DBBBF972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20</a:t>
            </a:fld>
            <a:endParaRPr lang="en-GB"/>
          </a:p>
        </p:txBody>
      </p:sp>
      <p:pic>
        <p:nvPicPr>
          <p:cNvPr id="2052" name="Picture 4" descr="Harry Potter Icon - Download Harry Potter Icon 2185221 | Noun Project">
            <a:extLst>
              <a:ext uri="{FF2B5EF4-FFF2-40B4-BE49-F238E27FC236}">
                <a16:creationId xmlns:a16="http://schemas.microsoft.com/office/drawing/2014/main" id="{0D38E028-AE93-3341-B3F9-92B54D0DD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00" y="4527394"/>
            <a:ext cx="744035" cy="7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Macaw that sings Despacito... — The Angry Birds&amp;#39; parenting skills (AB  headcanon)">
            <a:extLst>
              <a:ext uri="{FF2B5EF4-FFF2-40B4-BE49-F238E27FC236}">
                <a16:creationId xmlns:a16="http://schemas.microsoft.com/office/drawing/2014/main" id="{FBAB15F9-0684-9E41-BB22-6E19DEB65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57" y="2445423"/>
            <a:ext cx="737063" cy="69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gry Birds- &amp;quot;PUZZLE &amp;amp; DRAGONS&amp;quot; EVENT | Geeks 4 The Win">
            <a:extLst>
              <a:ext uri="{FF2B5EF4-FFF2-40B4-BE49-F238E27FC236}">
                <a16:creationId xmlns:a16="http://schemas.microsoft.com/office/drawing/2014/main" id="{CF1463A4-8165-9440-8647-33F0899D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84435" y="2531562"/>
            <a:ext cx="761728" cy="69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2E5-0CFD-453B-9B56-0B03FF9C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80E01-6DE3-42C7-BE7C-CE9F8FC57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a container?</a:t>
            </a:r>
          </a:p>
          <a:p>
            <a:pPr lvl="1"/>
            <a:r>
              <a:rPr lang="en-GB" dirty="0"/>
              <a:t>It is an Operating System virtualisation method to deliver software in packages</a:t>
            </a:r>
          </a:p>
          <a:p>
            <a:r>
              <a:rPr lang="en-GB" dirty="0"/>
              <a:t>Applications are self-contained and easy to move around</a:t>
            </a:r>
          </a:p>
          <a:p>
            <a:r>
              <a:rPr lang="en-GB" dirty="0"/>
              <a:t>Containers are not replacing virtualization!</a:t>
            </a:r>
          </a:p>
          <a:p>
            <a:r>
              <a:rPr lang="en-GB" dirty="0"/>
              <a:t>But, it is an elegant way to deploy applications and services</a:t>
            </a:r>
          </a:p>
          <a:p>
            <a:pPr lvl="1"/>
            <a:r>
              <a:rPr lang="en-GB" dirty="0"/>
              <a:t>Easy to distribute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87FF-7602-44EB-90F8-66C13FDA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2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C860-9622-4CA4-BFF5-B6459C2F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9F82-D706-46CD-A171-18CDA15C7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do we need containers?</a:t>
            </a:r>
          </a:p>
          <a:p>
            <a:r>
              <a:rPr lang="en-GB" dirty="0"/>
              <a:t>Why containers are ideal for DevOps?</a:t>
            </a:r>
          </a:p>
          <a:p>
            <a:r>
              <a:rPr lang="en-GB" dirty="0"/>
              <a:t>What is Docker?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816AC-AA57-4C59-99F6-88647028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363CF-AB07-4429-8ACC-AEDA33BF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Nick is a software developer…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7F49F-BEDE-45B0-A52E-812DFB3707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Nick developed the a </a:t>
            </a:r>
            <a:r>
              <a:rPr lang="en-GB" dirty="0" err="1"/>
              <a:t>MiniPost</a:t>
            </a:r>
            <a:r>
              <a:rPr lang="en-GB" dirty="0"/>
              <a:t> REST API using Node.js</a:t>
            </a:r>
          </a:p>
          <a:p>
            <a:r>
              <a:rPr lang="en-GB" dirty="0"/>
              <a:t>Nick developed the app in his MacBook using a MongoDB service</a:t>
            </a:r>
          </a:p>
          <a:p>
            <a:r>
              <a:rPr lang="en-GB" dirty="0"/>
              <a:t>Nick used different libraries:</a:t>
            </a:r>
          </a:p>
          <a:p>
            <a:pPr lvl="1"/>
            <a:r>
              <a:rPr lang="en-GB" dirty="0"/>
              <a:t>Node.js (v16.13.1)</a:t>
            </a:r>
          </a:p>
          <a:p>
            <a:pPr lvl="1"/>
            <a:r>
              <a:rPr lang="en-GB" dirty="0"/>
              <a:t>NPM (v8.1.2)</a:t>
            </a:r>
          </a:p>
          <a:p>
            <a:pPr lvl="1"/>
            <a:r>
              <a:rPr lang="en-GB" dirty="0"/>
              <a:t>Mongoose (v6.2)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These are called </a:t>
            </a:r>
            <a:r>
              <a:rPr lang="en-GB" dirty="0" err="1"/>
              <a:t>dependecies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763F9-3B8A-4D21-92C8-17FA14D610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app is ready! It works perfectly!</a:t>
            </a:r>
          </a:p>
          <a:p>
            <a:r>
              <a:rPr lang="en-GB" dirty="0"/>
              <a:t>Nick felt amazing for just a minute, then he felt desperate!</a:t>
            </a:r>
          </a:p>
          <a:p>
            <a:pPr lvl="1"/>
            <a:r>
              <a:rPr lang="en-GB" dirty="0"/>
              <a:t>The app is still in his laptop…</a:t>
            </a:r>
          </a:p>
          <a:p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C0375-43F9-475B-A698-E9380019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88E20-A525-364F-99A1-977EB133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30" y="4322222"/>
            <a:ext cx="4105967" cy="1773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ED997-963F-EF47-9056-966CEE93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927" y="4322222"/>
            <a:ext cx="1769643" cy="17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FF15-6879-4888-BCEB-79F29928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Nick is in trouble?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4DA1-E4B9-438A-86BC-62564AD2D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Nick developed the app in his laptop, now he has to deploy it in a Cloud server e.g. Google Cloud Platform.</a:t>
            </a:r>
          </a:p>
          <a:p>
            <a:r>
              <a:rPr lang="en-GB" dirty="0"/>
              <a:t>What are the possible problems?</a:t>
            </a:r>
          </a:p>
          <a:p>
            <a:pPr lvl="1"/>
            <a:r>
              <a:rPr lang="en-CA" dirty="0"/>
              <a:t>Setup the application again &amp; install software and libraries</a:t>
            </a:r>
          </a:p>
          <a:p>
            <a:pPr lvl="1"/>
            <a:r>
              <a:rPr lang="en-GB" dirty="0"/>
              <a:t>What about incompatible libraries?</a:t>
            </a:r>
          </a:p>
          <a:p>
            <a:pPr lvl="2"/>
            <a:r>
              <a:rPr lang="en-GB" dirty="0"/>
              <a:t>Nick developed the app in his MacBook…, does it work the same in Ubuntu?</a:t>
            </a:r>
          </a:p>
          <a:p>
            <a:pPr lvl="3"/>
            <a:r>
              <a:rPr lang="en-GB" sz="2000" b="1" dirty="0"/>
              <a:t>No!!!</a:t>
            </a:r>
          </a:p>
          <a:p>
            <a:pPr lvl="1"/>
            <a:r>
              <a:rPr lang="en-GB" dirty="0"/>
              <a:t>Incompatible dependencies</a:t>
            </a:r>
          </a:p>
          <a:p>
            <a:pPr lvl="1"/>
            <a:r>
              <a:rPr lang="en-GB" dirty="0"/>
              <a:t>Can we be sure that everything runs?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B3EAC-2300-4FB5-966B-73228283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3F40D-511C-47BD-A296-4AE4B173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problem?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4FD58-0A03-4196-A70A-5C54363E4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to get software to run reliably when moved from one computing environment to another. </a:t>
            </a:r>
          </a:p>
          <a:p>
            <a:pPr lvl="1"/>
            <a:r>
              <a:rPr lang="en-GB" dirty="0"/>
              <a:t>From a developer's laptop to a test environment, from a staging environment into production?</a:t>
            </a:r>
          </a:p>
          <a:p>
            <a:pPr lvl="1"/>
            <a:r>
              <a:rPr lang="en-GB" dirty="0"/>
              <a:t>From a physical machine in a datacentre to a virtual machine in a private or public cloud?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269C8-B053-492E-A86E-C73E0894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3F40D-511C-47BD-A296-4AE4B173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4FD58-0A03-4196-A70A-5C54363E4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Docker creator Solomon </a:t>
            </a:r>
            <a:r>
              <a:rPr lang="en-GB" dirty="0" err="1"/>
              <a:t>Hykes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"You're going to test using Python 2.7, and then it's going to run on Python 3 in production and something weird will happen. You'll run your tests on Debian and production is on Red Hat and all sorts of weird things happen.“</a:t>
            </a:r>
          </a:p>
          <a:p>
            <a:pPr lvl="1"/>
            <a:r>
              <a:rPr lang="en-GB" dirty="0"/>
              <a:t>How to solve such problems?</a:t>
            </a:r>
          </a:p>
          <a:p>
            <a:pPr lvl="1"/>
            <a:endParaRPr lang="en-GB" dirty="0"/>
          </a:p>
          <a:p>
            <a:r>
              <a:rPr lang="en-GB" dirty="0"/>
              <a:t>Use Docker!</a:t>
            </a:r>
          </a:p>
          <a:p>
            <a:pPr lvl="1"/>
            <a:r>
              <a:rPr lang="en-US" dirty="0"/>
              <a:t>1200 Docker contributors</a:t>
            </a:r>
          </a:p>
          <a:p>
            <a:pPr lvl="1"/>
            <a:r>
              <a:rPr lang="en-US" dirty="0"/>
              <a:t>100K </a:t>
            </a:r>
            <a:r>
              <a:rPr lang="en-US" dirty="0" err="1"/>
              <a:t>Dockerized</a:t>
            </a:r>
            <a:r>
              <a:rPr lang="en-US" dirty="0"/>
              <a:t> applications</a:t>
            </a:r>
          </a:p>
          <a:p>
            <a:pPr lvl="1"/>
            <a:r>
              <a:rPr lang="en-US" dirty="0"/>
              <a:t>3-4 million </a:t>
            </a:r>
            <a:r>
              <a:rPr lang="en-US" dirty="0" err="1"/>
              <a:t>devs</a:t>
            </a:r>
            <a:r>
              <a:rPr lang="en-US" dirty="0"/>
              <a:t> using Docker</a:t>
            </a:r>
          </a:p>
          <a:p>
            <a:pPr lvl="1"/>
            <a:r>
              <a:rPr lang="en-US" dirty="0"/>
              <a:t>70% of enterprises are using Docker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269C8-B053-492E-A86E-C73E0894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26</a:t>
            </a:fld>
            <a:endParaRPr lang="en-GB"/>
          </a:p>
        </p:txBody>
      </p:sp>
      <p:pic>
        <p:nvPicPr>
          <p:cNvPr id="2050" name="Picture 2" descr="Image result for solomon hykes">
            <a:extLst>
              <a:ext uri="{FF2B5EF4-FFF2-40B4-BE49-F238E27FC236}">
                <a16:creationId xmlns:a16="http://schemas.microsoft.com/office/drawing/2014/main" id="{170F2057-40DD-46E0-B6AD-5AA4042D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94" y="3530286"/>
            <a:ext cx="3987800" cy="27816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12DE0E-1F0D-478C-8368-EE521BB0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83398-362E-4A81-9B59-F929041B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container?</a:t>
            </a:r>
          </a:p>
          <a:p>
            <a:pPr lvl="1"/>
            <a:r>
              <a:rPr lang="en-GB" dirty="0"/>
              <a:t>A container is a standard unit of software that packages up code and all its dependencies so the application runs quickly and reliably from one computing environment to another.</a:t>
            </a:r>
          </a:p>
          <a:p>
            <a:pPr lvl="1"/>
            <a:r>
              <a:rPr lang="en-GB" dirty="0"/>
              <a:t>It is another way to deploy applications</a:t>
            </a:r>
          </a:p>
          <a:p>
            <a:pPr lvl="1"/>
            <a:endParaRPr lang="en-GB" dirty="0"/>
          </a:p>
          <a:p>
            <a:r>
              <a:rPr lang="en-GB" dirty="0"/>
              <a:t>It is ideal for DevOps: CI/CD</a:t>
            </a:r>
          </a:p>
          <a:p>
            <a:r>
              <a:rPr lang="en-GB" dirty="0"/>
              <a:t>Key features of Containers?</a:t>
            </a:r>
          </a:p>
          <a:p>
            <a:pPr lvl="1"/>
            <a:r>
              <a:rPr lang="en-GB" b="1" dirty="0"/>
              <a:t>AGILITY, PORTABILITY &amp; 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BE468-DA46-489E-9749-555076B1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A753-E5A9-FA49-9706-89C5B57F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Linux Daemon?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0FB59-5BE0-6A41-973A-3E733051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daemon is a long-running background process that answers requests for services </a:t>
            </a:r>
          </a:p>
          <a:p>
            <a:r>
              <a:rPr lang="en-GB" dirty="0"/>
              <a:t>The term originated with Unix, but most operating systems use daemons in some form or another</a:t>
            </a:r>
          </a:p>
          <a:p>
            <a:pPr lvl="1"/>
            <a:r>
              <a:rPr lang="en-GB" dirty="0"/>
              <a:t>In Unix, the names of daemons conventionally end in "d". </a:t>
            </a:r>
          </a:p>
          <a:p>
            <a:pPr lvl="1"/>
            <a:r>
              <a:rPr lang="en-GB" dirty="0"/>
              <a:t>Some examples include httpd , </a:t>
            </a:r>
            <a:r>
              <a:rPr lang="en-GB" dirty="0" err="1"/>
              <a:t>nfsd</a:t>
            </a:r>
            <a:r>
              <a:rPr lang="en-GB" dirty="0"/>
              <a:t> , </a:t>
            </a:r>
            <a:r>
              <a:rPr lang="en-GB" dirty="0" err="1"/>
              <a:t>sshd</a:t>
            </a:r>
            <a:r>
              <a:rPr lang="en-GB" dirty="0"/>
              <a:t>  and other</a:t>
            </a:r>
          </a:p>
          <a:p>
            <a:pPr lvl="1"/>
            <a:r>
              <a:rPr lang="en-GB" dirty="0"/>
              <a:t>At a particular instant of time, it can be either running, sleeping, or zombie (a process that completed its task, but waiting for its parent process to accept the return value).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94F40-5C15-6E41-B72E-6C8ED37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28</a:t>
            </a:fld>
            <a:endParaRPr lang="en-GB" dirty="0"/>
          </a:p>
        </p:txBody>
      </p:sp>
      <p:pic>
        <p:nvPicPr>
          <p:cNvPr id="5122" name="Picture 2" descr="What are Daemons in Linux? Why are They Used?">
            <a:extLst>
              <a:ext uri="{FF2B5EF4-FFF2-40B4-BE49-F238E27FC236}">
                <a16:creationId xmlns:a16="http://schemas.microsoft.com/office/drawing/2014/main" id="{1116993D-28E3-AC4F-BD53-0C1560098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603764"/>
            <a:ext cx="777742" cy="77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35D5-43B9-5F4D-A047-5740FE2A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Platform (terminology)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09A84-D5CB-5E4E-BE4D-D0E288F7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Docker Engine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Open</a:t>
            </a:r>
            <a:r>
              <a:rPr lang="el-GR" dirty="0"/>
              <a:t>-</a:t>
            </a:r>
            <a:r>
              <a:rPr lang="en-US" dirty="0"/>
              <a:t>source containerization technology for building and containerizing your applications.</a:t>
            </a:r>
            <a:endParaRPr lang="el-GR" dirty="0"/>
          </a:p>
          <a:p>
            <a:pPr lvl="1"/>
            <a:r>
              <a:rPr lang="en-GB" b="1" dirty="0"/>
              <a:t>Docker daemon</a:t>
            </a:r>
            <a:r>
              <a:rPr lang="en-GB" dirty="0"/>
              <a:t>: The Docker daemon listens for Docker API requests and manages Docker objects such as images, containers, networks, and volumes. </a:t>
            </a:r>
          </a:p>
          <a:p>
            <a:pPr lvl="1"/>
            <a:r>
              <a:rPr lang="en-GB" b="1" dirty="0"/>
              <a:t>Docker CLI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n-GB" dirty="0"/>
              <a:t>(command line interface): A command line tool that lets you talk to the Docker daemon</a:t>
            </a:r>
            <a:endParaRPr lang="el-GR" dirty="0"/>
          </a:p>
          <a:p>
            <a:r>
              <a:rPr lang="en-US" b="1" dirty="0"/>
              <a:t>Docker Hub</a:t>
            </a:r>
            <a:r>
              <a:rPr lang="en-US" dirty="0"/>
              <a:t>: a service provided by Docker for finding and sharing container images with your teams </a:t>
            </a:r>
            <a:endParaRPr lang="el-G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C0B56-0C7F-7640-B554-16E68B9D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8E8E8E"/>
                </a:solidFill>
              </a:rPr>
              <a:t>Dev</a:t>
            </a:r>
            <a:r>
              <a:rPr lang="en-GB" sz="4800" dirty="0"/>
              <a:t>elopment and </a:t>
            </a:r>
            <a:r>
              <a:rPr lang="en-GB" sz="4800" b="1" dirty="0">
                <a:solidFill>
                  <a:srgbClr val="8E8E8E"/>
                </a:solidFill>
              </a:rPr>
              <a:t>Op</a:t>
            </a:r>
            <a:r>
              <a:rPr lang="en-GB" sz="4800" dirty="0"/>
              <a:t>eration</a:t>
            </a:r>
            <a:r>
              <a:rPr lang="en-GB" sz="4800" b="1" dirty="0">
                <a:solidFill>
                  <a:srgbClr val="8E8E8E"/>
                </a:solidFill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72917-6C79-6040-80C0-F3A5675F0830}"/>
              </a:ext>
            </a:extLst>
          </p:cNvPr>
          <p:cNvSpPr txBox="1"/>
          <p:nvPr/>
        </p:nvSpPr>
        <p:spPr>
          <a:xfrm>
            <a:off x="3568858" y="3297499"/>
            <a:ext cx="755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ngryBirds" pitchFamily="2" charset="77"/>
              </a:rPr>
              <a:t>Devs</a:t>
            </a:r>
            <a:endParaRPr lang="en-US" sz="2000" dirty="0">
              <a:latin typeface="AngryBird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D9566-D386-6040-AF55-39BB6D13E8A3}"/>
              </a:ext>
            </a:extLst>
          </p:cNvPr>
          <p:cNvSpPr txBox="1"/>
          <p:nvPr/>
        </p:nvSpPr>
        <p:spPr>
          <a:xfrm>
            <a:off x="7721418" y="3336198"/>
            <a:ext cx="755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ngryBirds" pitchFamily="2" charset="77"/>
              </a:rPr>
              <a:t>Ops</a:t>
            </a:r>
            <a:endParaRPr lang="en-US" sz="2000" dirty="0">
              <a:latin typeface="AngryBirds" pitchFamily="2" charset="77"/>
            </a:endParaRP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82543"/>
            <a:ext cx="2743200" cy="365125"/>
          </a:xfrm>
        </p:spPr>
        <p:txBody>
          <a:bodyPr/>
          <a:lstStyle/>
          <a:p>
            <a:fld id="{F559E602-78AE-45AA-A7A2-15E4DC6D4F7E}" type="slidenum">
              <a:rPr lang="en-GB" smtClean="0"/>
              <a:t>3</a:t>
            </a:fld>
            <a:endParaRPr lang="en-GB"/>
          </a:p>
        </p:txBody>
      </p:sp>
      <p:pic>
        <p:nvPicPr>
          <p:cNvPr id="11" name="Picture 18" descr="Angry birds, red bird icon - Free download on Iconfinder">
            <a:extLst>
              <a:ext uri="{FF2B5EF4-FFF2-40B4-BE49-F238E27FC236}">
                <a16:creationId xmlns:a16="http://schemas.microsoft.com/office/drawing/2014/main" id="{7372D0BF-43B2-2748-B3BC-52310882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2114970"/>
            <a:ext cx="1194240" cy="119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ngry birds Icons - Download 206 Free Angry birds icons here">
            <a:extLst>
              <a:ext uri="{FF2B5EF4-FFF2-40B4-BE49-F238E27FC236}">
                <a16:creationId xmlns:a16="http://schemas.microsoft.com/office/drawing/2014/main" id="{36796FBA-6F16-C143-9E91-F59B9538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2225" y="2038401"/>
            <a:ext cx="1194240" cy="13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78FC530B-C25D-4B4C-8E42-8268554E9C1F}"/>
              </a:ext>
            </a:extLst>
          </p:cNvPr>
          <p:cNvSpPr/>
          <p:nvPr/>
        </p:nvSpPr>
        <p:spPr>
          <a:xfrm>
            <a:off x="4144433" y="1106066"/>
            <a:ext cx="3903134" cy="833710"/>
          </a:xfrm>
          <a:custGeom>
            <a:avLst/>
            <a:gdLst>
              <a:gd name="connsiteX0" fmla="*/ 0 w 3903134"/>
              <a:gd name="connsiteY0" fmla="*/ 916224 h 924691"/>
              <a:gd name="connsiteX1" fmla="*/ 228600 w 3903134"/>
              <a:gd name="connsiteY1" fmla="*/ 543691 h 924691"/>
              <a:gd name="connsiteX2" fmla="*/ 1083734 w 3903134"/>
              <a:gd name="connsiteY2" fmla="*/ 162691 h 924691"/>
              <a:gd name="connsiteX3" fmla="*/ 2108200 w 3903134"/>
              <a:gd name="connsiteY3" fmla="*/ 1824 h 924691"/>
              <a:gd name="connsiteX4" fmla="*/ 3166534 w 3903134"/>
              <a:gd name="connsiteY4" fmla="*/ 255824 h 924691"/>
              <a:gd name="connsiteX5" fmla="*/ 3903134 w 3903134"/>
              <a:gd name="connsiteY5" fmla="*/ 924691 h 9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3134" h="924691">
                <a:moveTo>
                  <a:pt x="0" y="916224"/>
                </a:moveTo>
                <a:cubicBezTo>
                  <a:pt x="23989" y="792752"/>
                  <a:pt x="47978" y="669280"/>
                  <a:pt x="228600" y="543691"/>
                </a:cubicBezTo>
                <a:cubicBezTo>
                  <a:pt x="409222" y="418102"/>
                  <a:pt x="770467" y="253002"/>
                  <a:pt x="1083734" y="162691"/>
                </a:cubicBezTo>
                <a:cubicBezTo>
                  <a:pt x="1397001" y="72380"/>
                  <a:pt x="1761067" y="-13698"/>
                  <a:pt x="2108200" y="1824"/>
                </a:cubicBezTo>
                <a:cubicBezTo>
                  <a:pt x="2455333" y="17346"/>
                  <a:pt x="2867378" y="102013"/>
                  <a:pt x="3166534" y="255824"/>
                </a:cubicBezTo>
                <a:cubicBezTo>
                  <a:pt x="3465690" y="409635"/>
                  <a:pt x="3684412" y="667163"/>
                  <a:pt x="3903134" y="924691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60D28C-6C44-7847-8D06-5649FD200F5D}"/>
              </a:ext>
            </a:extLst>
          </p:cNvPr>
          <p:cNvSpPr/>
          <p:nvPr/>
        </p:nvSpPr>
        <p:spPr>
          <a:xfrm rot="20562697">
            <a:off x="4843519" y="936882"/>
            <a:ext cx="992714" cy="637077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>
            <a:outerShdw blurRad="142359" dist="38100" dir="810982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ngryBirds" pitchFamily="2" charset="77"/>
              </a:rPr>
              <a:t>Deploy my app!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DE3FA85-7692-7F41-AA35-4988DCB867B1}"/>
              </a:ext>
            </a:extLst>
          </p:cNvPr>
          <p:cNvSpPr/>
          <p:nvPr/>
        </p:nvSpPr>
        <p:spPr>
          <a:xfrm flipH="1">
            <a:off x="3992136" y="218333"/>
            <a:ext cx="4159984" cy="1744208"/>
          </a:xfrm>
          <a:custGeom>
            <a:avLst/>
            <a:gdLst>
              <a:gd name="connsiteX0" fmla="*/ 0 w 3903134"/>
              <a:gd name="connsiteY0" fmla="*/ 916224 h 924691"/>
              <a:gd name="connsiteX1" fmla="*/ 228600 w 3903134"/>
              <a:gd name="connsiteY1" fmla="*/ 543691 h 924691"/>
              <a:gd name="connsiteX2" fmla="*/ 1083734 w 3903134"/>
              <a:gd name="connsiteY2" fmla="*/ 162691 h 924691"/>
              <a:gd name="connsiteX3" fmla="*/ 2108200 w 3903134"/>
              <a:gd name="connsiteY3" fmla="*/ 1824 h 924691"/>
              <a:gd name="connsiteX4" fmla="*/ 3166534 w 3903134"/>
              <a:gd name="connsiteY4" fmla="*/ 255824 h 924691"/>
              <a:gd name="connsiteX5" fmla="*/ 3903134 w 3903134"/>
              <a:gd name="connsiteY5" fmla="*/ 924691 h 9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3134" h="924691">
                <a:moveTo>
                  <a:pt x="0" y="916224"/>
                </a:moveTo>
                <a:cubicBezTo>
                  <a:pt x="23989" y="792752"/>
                  <a:pt x="47978" y="669280"/>
                  <a:pt x="228600" y="543691"/>
                </a:cubicBezTo>
                <a:cubicBezTo>
                  <a:pt x="409222" y="418102"/>
                  <a:pt x="770467" y="253002"/>
                  <a:pt x="1083734" y="162691"/>
                </a:cubicBezTo>
                <a:cubicBezTo>
                  <a:pt x="1397001" y="72380"/>
                  <a:pt x="1761067" y="-13698"/>
                  <a:pt x="2108200" y="1824"/>
                </a:cubicBezTo>
                <a:cubicBezTo>
                  <a:pt x="2455333" y="17346"/>
                  <a:pt x="2867378" y="102013"/>
                  <a:pt x="3166534" y="255824"/>
                </a:cubicBezTo>
                <a:cubicBezTo>
                  <a:pt x="3465690" y="409635"/>
                  <a:pt x="3684412" y="667163"/>
                  <a:pt x="3903134" y="924691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C9D324-374D-EA4D-8C07-97434F60B6CE}"/>
              </a:ext>
            </a:extLst>
          </p:cNvPr>
          <p:cNvSpPr/>
          <p:nvPr/>
        </p:nvSpPr>
        <p:spPr>
          <a:xfrm rot="1070779">
            <a:off x="6372177" y="325592"/>
            <a:ext cx="1290936" cy="583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8058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ngryBirds" pitchFamily="2" charset="77"/>
              </a:rPr>
              <a:t>Your app is buggy!</a:t>
            </a:r>
          </a:p>
        </p:txBody>
      </p:sp>
      <p:pic>
        <p:nvPicPr>
          <p:cNvPr id="1052" name="Picture 28" descr="brick Icon - Download brick Icon 159604 | Noun Project">
            <a:extLst>
              <a:ext uri="{FF2B5EF4-FFF2-40B4-BE49-F238E27FC236}">
                <a16:creationId xmlns:a16="http://schemas.microsoft.com/office/drawing/2014/main" id="{EA74ECD3-E84C-0C42-AC05-6F7F2F62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63" y="1251854"/>
            <a:ext cx="579605" cy="4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47FD69-B1C9-3F4B-A046-673FB3AC2CB4}"/>
              </a:ext>
            </a:extLst>
          </p:cNvPr>
          <p:cNvCxnSpPr/>
          <p:nvPr/>
        </p:nvCxnSpPr>
        <p:spPr>
          <a:xfrm>
            <a:off x="6297769" y="1356575"/>
            <a:ext cx="171892" cy="60270"/>
          </a:xfrm>
          <a:prstGeom prst="line">
            <a:avLst/>
          </a:prstGeom>
          <a:ln w="12700">
            <a:solidFill>
              <a:srgbClr val="757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D95C07-BEBB-9748-870E-EF2C32AB47DE}"/>
              </a:ext>
            </a:extLst>
          </p:cNvPr>
          <p:cNvCxnSpPr>
            <a:cxnSpLocks/>
          </p:cNvCxnSpPr>
          <p:nvPr/>
        </p:nvCxnSpPr>
        <p:spPr>
          <a:xfrm>
            <a:off x="6464866" y="1356575"/>
            <a:ext cx="76899" cy="23388"/>
          </a:xfrm>
          <a:prstGeom prst="line">
            <a:avLst/>
          </a:prstGeom>
          <a:ln w="12700">
            <a:solidFill>
              <a:srgbClr val="757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DD8B1F-9A0F-094E-81D5-5615E13C36F3}"/>
              </a:ext>
            </a:extLst>
          </p:cNvPr>
          <p:cNvCxnSpPr>
            <a:cxnSpLocks/>
          </p:cNvCxnSpPr>
          <p:nvPr/>
        </p:nvCxnSpPr>
        <p:spPr>
          <a:xfrm>
            <a:off x="6302843" y="1494854"/>
            <a:ext cx="80872" cy="26712"/>
          </a:xfrm>
          <a:prstGeom prst="line">
            <a:avLst/>
          </a:prstGeom>
          <a:ln w="12700">
            <a:solidFill>
              <a:srgbClr val="757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8" descr="brick Icon - Download brick Icon 159604 | Noun Project">
            <a:extLst>
              <a:ext uri="{FF2B5EF4-FFF2-40B4-BE49-F238E27FC236}">
                <a16:creationId xmlns:a16="http://schemas.microsoft.com/office/drawing/2014/main" id="{BA18AD97-8089-684A-936F-74343DAA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74" y="333522"/>
            <a:ext cx="579605" cy="4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743A9E-B2EC-F840-BCC2-B4FE2C864648}"/>
              </a:ext>
            </a:extLst>
          </p:cNvPr>
          <p:cNvCxnSpPr>
            <a:cxnSpLocks/>
          </p:cNvCxnSpPr>
          <p:nvPr/>
        </p:nvCxnSpPr>
        <p:spPr>
          <a:xfrm flipV="1">
            <a:off x="5921779" y="420120"/>
            <a:ext cx="207271" cy="71005"/>
          </a:xfrm>
          <a:prstGeom prst="line">
            <a:avLst/>
          </a:prstGeom>
          <a:ln w="12700">
            <a:solidFill>
              <a:srgbClr val="757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8650D7-2424-B647-9DE9-2F02D5DDF486}"/>
              </a:ext>
            </a:extLst>
          </p:cNvPr>
          <p:cNvCxnSpPr>
            <a:cxnSpLocks/>
          </p:cNvCxnSpPr>
          <p:nvPr/>
        </p:nvCxnSpPr>
        <p:spPr>
          <a:xfrm flipV="1">
            <a:off x="5878319" y="359376"/>
            <a:ext cx="147095" cy="47250"/>
          </a:xfrm>
          <a:prstGeom prst="line">
            <a:avLst/>
          </a:prstGeom>
          <a:ln w="12700">
            <a:solidFill>
              <a:srgbClr val="757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34C0991-A2F3-C74B-855F-93EFF37CA164}"/>
              </a:ext>
            </a:extLst>
          </p:cNvPr>
          <p:cNvCxnSpPr>
            <a:cxnSpLocks/>
          </p:cNvCxnSpPr>
          <p:nvPr/>
        </p:nvCxnSpPr>
        <p:spPr>
          <a:xfrm flipV="1">
            <a:off x="5946415" y="533817"/>
            <a:ext cx="78999" cy="18625"/>
          </a:xfrm>
          <a:prstGeom prst="line">
            <a:avLst/>
          </a:prstGeom>
          <a:ln w="12700">
            <a:solidFill>
              <a:srgbClr val="7575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2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 animBg="1"/>
      <p:bldP spid="3" grpId="0" animBg="1"/>
      <p:bldP spid="32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396E-971E-492A-975E-414ECBCD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Docker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99D7-37A4-4B8D-8702-681226C55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Three key parts:</a:t>
            </a:r>
          </a:p>
          <a:p>
            <a:pPr lvl="1"/>
            <a:r>
              <a:rPr lang="en-GB" b="1" dirty="0">
                <a:solidFill>
                  <a:srgbClr val="757575"/>
                </a:solidFill>
              </a:rPr>
              <a:t>The runtime</a:t>
            </a:r>
            <a:r>
              <a:rPr lang="en-GB" dirty="0"/>
              <a:t>: Lowest level, responsible for starting and stopping containers</a:t>
            </a:r>
          </a:p>
          <a:p>
            <a:pPr lvl="2"/>
            <a:r>
              <a:rPr lang="en-GB" b="1" dirty="0" err="1"/>
              <a:t>runc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Interface with the OS to start/stop containers</a:t>
            </a:r>
          </a:p>
          <a:p>
            <a:pPr lvl="2"/>
            <a:r>
              <a:rPr lang="en-GB" b="1" dirty="0" err="1"/>
              <a:t>containerd</a:t>
            </a:r>
            <a:endParaRPr lang="en-GB" b="1" dirty="0"/>
          </a:p>
          <a:p>
            <a:pPr lvl="3"/>
            <a:r>
              <a:rPr lang="en-GB" dirty="0"/>
              <a:t>Manager container lifecycle (pushing/pulling, networking etc.)</a:t>
            </a:r>
          </a:p>
          <a:p>
            <a:pPr lvl="1"/>
            <a:r>
              <a:rPr lang="en-GB" b="1" dirty="0">
                <a:solidFill>
                  <a:srgbClr val="757575"/>
                </a:solidFill>
              </a:rPr>
              <a:t>The daemon (engine)</a:t>
            </a:r>
            <a:r>
              <a:rPr lang="en-GB" dirty="0"/>
              <a:t>:  Runs and manages images, containers, provides a REST API</a:t>
            </a:r>
          </a:p>
          <a:p>
            <a:pPr lvl="1"/>
            <a:r>
              <a:rPr lang="en-GB" b="1" dirty="0">
                <a:solidFill>
                  <a:srgbClr val="757575"/>
                </a:solidFill>
              </a:rPr>
              <a:t>The orchestrator</a:t>
            </a:r>
            <a:r>
              <a:rPr lang="en-GB" dirty="0"/>
              <a:t>: Manages clusters of Docker nodes</a:t>
            </a:r>
          </a:p>
          <a:p>
            <a:pPr lvl="2"/>
            <a:r>
              <a:rPr lang="en-GB" dirty="0"/>
              <a:t>These clusters are called swarms (native technology called Docker Swarm)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1F66-979A-4749-90B8-38C48714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6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D673-40FA-4D59-ABC1-4D1FEA2E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3968-71CC-4D0D-94A0-3C877CC97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Alternative docker orchestrator…</a:t>
            </a:r>
          </a:p>
          <a:p>
            <a:pPr lvl="1"/>
            <a:r>
              <a:rPr lang="en-GB" dirty="0"/>
              <a:t>Most people choosing Kubernetes instead of Docker</a:t>
            </a:r>
          </a:p>
          <a:p>
            <a:r>
              <a:rPr lang="en-GB" dirty="0"/>
              <a:t>What is Kubernetes?</a:t>
            </a:r>
          </a:p>
          <a:p>
            <a:pPr lvl="1"/>
            <a:r>
              <a:rPr lang="en-GB" dirty="0"/>
              <a:t>Open-source Google project</a:t>
            </a:r>
          </a:p>
          <a:p>
            <a:pPr lvl="1"/>
            <a:r>
              <a:rPr lang="en-GB" dirty="0"/>
              <a:t>Today is considered the de facto orchestrator of containerised apps</a:t>
            </a:r>
          </a:p>
          <a:p>
            <a:pPr lvl="1"/>
            <a:r>
              <a:rPr lang="en-GB" dirty="0"/>
              <a:t>We will talk about Kubernetes in Bonus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AA1AC-3EB1-4BF8-A7CF-226BA27F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ntainers docker">
            <a:extLst>
              <a:ext uri="{FF2B5EF4-FFF2-40B4-BE49-F238E27FC236}">
                <a16:creationId xmlns:a16="http://schemas.microsoft.com/office/drawing/2014/main" id="{21335A90-1B2A-41E1-BC92-F84CBEFA0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718" y="42784"/>
            <a:ext cx="2176282" cy="16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3F873-E544-41C6-AC1B-93553402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Containers: Key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24B2-40FC-407D-882F-AEB5D0127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Portability</a:t>
            </a:r>
          </a:p>
          <a:p>
            <a:pPr lvl="1"/>
            <a:r>
              <a:rPr lang="en-GB" dirty="0"/>
              <a:t>Ability to move applications and data from one system to another with minimal disruption</a:t>
            </a:r>
          </a:p>
          <a:p>
            <a:r>
              <a:rPr lang="en-GB" dirty="0"/>
              <a:t>Scalability</a:t>
            </a:r>
          </a:p>
          <a:p>
            <a:pPr lvl="1"/>
            <a:r>
              <a:rPr lang="en-GB" dirty="0"/>
              <a:t>Ability of a system resources to grow to accommodate demand</a:t>
            </a:r>
          </a:p>
          <a:p>
            <a:r>
              <a:rPr lang="en-GB" dirty="0"/>
              <a:t>Availability</a:t>
            </a:r>
          </a:p>
          <a:p>
            <a:pPr lvl="1"/>
            <a:r>
              <a:rPr lang="en-GB" dirty="0"/>
              <a:t>Ability of a system or system component to be continuously operational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EEC8B-5305-46A5-B197-FBEE5E11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0FBD-95BC-4778-9E8C-EEEA337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to use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E54D-437E-4DB2-B1BC-17FB114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Agile development</a:t>
            </a:r>
          </a:p>
          <a:p>
            <a:pPr lvl="1"/>
            <a:r>
              <a:rPr lang="en-GB" dirty="0"/>
              <a:t>Deliver value to customers faster</a:t>
            </a:r>
          </a:p>
          <a:p>
            <a:r>
              <a:rPr lang="en-GB" dirty="0"/>
              <a:t>Scalable systems</a:t>
            </a:r>
          </a:p>
          <a:p>
            <a:pPr lvl="1"/>
            <a:r>
              <a:rPr lang="en-GB" dirty="0"/>
              <a:t>Containers are easy to scale</a:t>
            </a:r>
          </a:p>
          <a:p>
            <a:r>
              <a:rPr lang="en-GB" dirty="0"/>
              <a:t>Cost optimization (more cheap)</a:t>
            </a:r>
          </a:p>
          <a:p>
            <a:pPr lvl="1"/>
            <a:r>
              <a:rPr lang="en-GB" dirty="0"/>
              <a:t>Pack a lot of containers in the same environment (e.g. a VM)</a:t>
            </a:r>
          </a:p>
          <a:p>
            <a:r>
              <a:rPr lang="en-GB" dirty="0"/>
              <a:t>Portability:</a:t>
            </a:r>
          </a:p>
          <a:p>
            <a:pPr lvl="1"/>
            <a:r>
              <a:rPr lang="en-GB" dirty="0"/>
              <a:t>Develop in one your laptop, deploy anywhere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7D40E-2902-446C-9B5F-9205C180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8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0B32-8159-074A-8F2A-1A61DE26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Container’s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79EB-3956-8845-8C28-55B124AA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98623" cy="4351338"/>
          </a:xfrm>
        </p:spPr>
        <p:txBody>
          <a:bodyPr>
            <a:normAutofit/>
          </a:bodyPr>
          <a:lstStyle/>
          <a:p>
            <a:r>
              <a:rPr lang="en-GB" dirty="0"/>
              <a:t>Containers consume resources more efficiently than VMs</a:t>
            </a:r>
          </a:p>
          <a:p>
            <a:pPr lvl="1"/>
            <a:r>
              <a:rPr lang="en-GB" dirty="0"/>
              <a:t>But containers are still subject to performance overhead due to overlay networking, interfacing between containers and the host system and so on. </a:t>
            </a:r>
          </a:p>
          <a:p>
            <a:r>
              <a:rPr lang="en-GB" b="1" dirty="0"/>
              <a:t>Persistent data storage is complicated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By design, all the data inside a container disappears forever when the container shuts down, unless you save it somewhere else first.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E30DB-5DBA-C14D-8391-95F04A33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34</a:t>
            </a:fld>
            <a:endParaRPr lang="en-GB"/>
          </a:p>
        </p:txBody>
      </p:sp>
      <p:pic>
        <p:nvPicPr>
          <p:cNvPr id="1026" name="Picture 2" descr="Container Ship Stuck In Suez Canal Gives Way To Massively Funny Tweets |  HuffPost Entertainment">
            <a:extLst>
              <a:ext uri="{FF2B5EF4-FFF2-40B4-BE49-F238E27FC236}">
                <a16:creationId xmlns:a16="http://schemas.microsoft.com/office/drawing/2014/main" id="{B975F566-1A14-774F-BAB8-B098464A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83" y="2190751"/>
            <a:ext cx="4532691" cy="3399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6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6E5A-736F-4F79-8121-C5B6E8AA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VMs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CBE5-894D-46CA-8E3A-55EBE0D4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 do not replace VMs</a:t>
            </a:r>
          </a:p>
          <a:p>
            <a:r>
              <a:rPr lang="en-GB" dirty="0"/>
              <a:t>They do different things</a:t>
            </a:r>
          </a:p>
          <a:p>
            <a:pPr lvl="1"/>
            <a:r>
              <a:rPr lang="en-GB" dirty="0"/>
              <a:t>Use containers when you want to have data and application that is easy to move </a:t>
            </a:r>
          </a:p>
          <a:p>
            <a:r>
              <a:rPr lang="en-GB" dirty="0"/>
              <a:t>Container can run inside VMs</a:t>
            </a:r>
          </a:p>
          <a:p>
            <a:r>
              <a:rPr lang="en-GB" dirty="0"/>
              <a:t>Or, you can deploy directly on a server</a:t>
            </a:r>
          </a:p>
          <a:p>
            <a:r>
              <a:rPr lang="en-GB" dirty="0"/>
              <a:t>Usually, we run containers inside VMs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EBE06-A481-4B2B-953C-2B1C16FA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D667EF3-766D-430C-B8DB-F95F8265A317}"/>
              </a:ext>
            </a:extLst>
          </p:cNvPr>
          <p:cNvSpPr/>
          <p:nvPr/>
        </p:nvSpPr>
        <p:spPr>
          <a:xfrm>
            <a:off x="6387844" y="1750908"/>
            <a:ext cx="4153988" cy="4405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55199-5EA4-4D47-91E3-88D59879195D}"/>
              </a:ext>
            </a:extLst>
          </p:cNvPr>
          <p:cNvSpPr/>
          <p:nvPr/>
        </p:nvSpPr>
        <p:spPr>
          <a:xfrm>
            <a:off x="1410789" y="1558834"/>
            <a:ext cx="4153988" cy="49975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B7E74-9C59-450A-BF73-A7009859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Virtualization vs Containerization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E6C92-FC5A-44B9-B7C5-44E1B73A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36</a:t>
            </a:fld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F8BDD1-D370-4266-BF0A-65DB8374DF0D}"/>
              </a:ext>
            </a:extLst>
          </p:cNvPr>
          <p:cNvSpPr/>
          <p:nvPr/>
        </p:nvSpPr>
        <p:spPr>
          <a:xfrm>
            <a:off x="3135899" y="3837174"/>
            <a:ext cx="967607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Guest 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E952A6-64EE-4879-8945-99899B7B7DC3}"/>
              </a:ext>
            </a:extLst>
          </p:cNvPr>
          <p:cNvSpPr/>
          <p:nvPr/>
        </p:nvSpPr>
        <p:spPr>
          <a:xfrm>
            <a:off x="3135898" y="3105543"/>
            <a:ext cx="967607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4885A9-57F8-4EF0-8E58-DD379415B084}"/>
              </a:ext>
            </a:extLst>
          </p:cNvPr>
          <p:cNvSpPr/>
          <p:nvPr/>
        </p:nvSpPr>
        <p:spPr>
          <a:xfrm>
            <a:off x="3135897" y="2373912"/>
            <a:ext cx="967607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B63876-949B-4CC7-A722-D3643A9158AB}"/>
              </a:ext>
            </a:extLst>
          </p:cNvPr>
          <p:cNvSpPr/>
          <p:nvPr/>
        </p:nvSpPr>
        <p:spPr>
          <a:xfrm>
            <a:off x="3135891" y="1878522"/>
            <a:ext cx="967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bel" panose="02000506030000020004" pitchFamily="2" charset="0"/>
              </a:rPr>
              <a:t>VM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0315E1-6D4F-4F79-9BE9-939C84DC22FD}"/>
              </a:ext>
            </a:extLst>
          </p:cNvPr>
          <p:cNvSpPr/>
          <p:nvPr/>
        </p:nvSpPr>
        <p:spPr>
          <a:xfrm>
            <a:off x="1680560" y="5571029"/>
            <a:ext cx="3512579" cy="4444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48BCB-B97E-4C88-B120-D669E5F8212C}"/>
              </a:ext>
            </a:extLst>
          </p:cNvPr>
          <p:cNvSpPr/>
          <p:nvPr/>
        </p:nvSpPr>
        <p:spPr>
          <a:xfrm>
            <a:off x="1680561" y="5086033"/>
            <a:ext cx="3512579" cy="4444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Host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ADA164-A0B6-4142-8D44-ACA35326152B}"/>
              </a:ext>
            </a:extLst>
          </p:cNvPr>
          <p:cNvSpPr/>
          <p:nvPr/>
        </p:nvSpPr>
        <p:spPr>
          <a:xfrm>
            <a:off x="1680561" y="4601037"/>
            <a:ext cx="3512579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Hypervisor (type 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B20BE-655B-4B3E-9089-AF7F1EF26259}"/>
              </a:ext>
            </a:extLst>
          </p:cNvPr>
          <p:cNvSpPr/>
          <p:nvPr/>
        </p:nvSpPr>
        <p:spPr>
          <a:xfrm>
            <a:off x="1680561" y="3836487"/>
            <a:ext cx="1412658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Guest 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904B-7041-48EF-97AA-ED2E10A8CEAE}"/>
              </a:ext>
            </a:extLst>
          </p:cNvPr>
          <p:cNvSpPr/>
          <p:nvPr/>
        </p:nvSpPr>
        <p:spPr>
          <a:xfrm>
            <a:off x="1680560" y="3100976"/>
            <a:ext cx="1412659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617D1-11DE-40A9-B8B3-FD79230B6BB0}"/>
              </a:ext>
            </a:extLst>
          </p:cNvPr>
          <p:cNvSpPr/>
          <p:nvPr/>
        </p:nvSpPr>
        <p:spPr>
          <a:xfrm>
            <a:off x="1680559" y="2373912"/>
            <a:ext cx="1412660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36C157-B038-40C5-A0F0-07B38322C270}"/>
              </a:ext>
            </a:extLst>
          </p:cNvPr>
          <p:cNvSpPr/>
          <p:nvPr/>
        </p:nvSpPr>
        <p:spPr>
          <a:xfrm>
            <a:off x="1680559" y="1894953"/>
            <a:ext cx="1412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bel" panose="02000506030000020004" pitchFamily="2" charset="0"/>
              </a:rPr>
              <a:t>VM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9EA323-581B-400E-BC7F-10B78CC725E6}"/>
              </a:ext>
            </a:extLst>
          </p:cNvPr>
          <p:cNvSpPr/>
          <p:nvPr/>
        </p:nvSpPr>
        <p:spPr>
          <a:xfrm>
            <a:off x="1410789" y="6061079"/>
            <a:ext cx="4153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VMs</a:t>
            </a:r>
            <a:endParaRPr lang="en-GB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9F8B67-7849-40DD-BAB5-B8B1873545CD}"/>
              </a:ext>
            </a:extLst>
          </p:cNvPr>
          <p:cNvSpPr/>
          <p:nvPr/>
        </p:nvSpPr>
        <p:spPr>
          <a:xfrm>
            <a:off x="3135895" y="1848237"/>
            <a:ext cx="967607" cy="2700314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4D82B1-D0B8-4D9D-B2F7-6419F7F69461}"/>
              </a:ext>
            </a:extLst>
          </p:cNvPr>
          <p:cNvSpPr/>
          <p:nvPr/>
        </p:nvSpPr>
        <p:spPr>
          <a:xfrm>
            <a:off x="6651751" y="5170920"/>
            <a:ext cx="3546613" cy="4444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Server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6684ED-763B-4B67-8DE1-33D790197EF2}"/>
              </a:ext>
            </a:extLst>
          </p:cNvPr>
          <p:cNvSpPr/>
          <p:nvPr/>
        </p:nvSpPr>
        <p:spPr>
          <a:xfrm>
            <a:off x="6651751" y="4685924"/>
            <a:ext cx="3546613" cy="4444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Host OS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D91A6B-B10E-496C-968E-D0CF5EF86181}"/>
              </a:ext>
            </a:extLst>
          </p:cNvPr>
          <p:cNvSpPr/>
          <p:nvPr/>
        </p:nvSpPr>
        <p:spPr>
          <a:xfrm>
            <a:off x="6651751" y="4200928"/>
            <a:ext cx="3546613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Docker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D764B7-D7D8-481A-9CEC-D57C362B7C69}"/>
              </a:ext>
            </a:extLst>
          </p:cNvPr>
          <p:cNvSpPr/>
          <p:nvPr/>
        </p:nvSpPr>
        <p:spPr>
          <a:xfrm>
            <a:off x="6651750" y="3419188"/>
            <a:ext cx="1216937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B28CDE-9594-4E60-8192-DE3C57A461E8}"/>
              </a:ext>
            </a:extLst>
          </p:cNvPr>
          <p:cNvSpPr/>
          <p:nvPr/>
        </p:nvSpPr>
        <p:spPr>
          <a:xfrm>
            <a:off x="6651750" y="2680612"/>
            <a:ext cx="1216937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EA84FB-49AC-46F5-BC7A-6021CD83A1A2}"/>
              </a:ext>
            </a:extLst>
          </p:cNvPr>
          <p:cNvSpPr/>
          <p:nvPr/>
        </p:nvSpPr>
        <p:spPr>
          <a:xfrm>
            <a:off x="6651748" y="2263235"/>
            <a:ext cx="1216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Container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B40A5E-1C0E-4F91-8C3F-51B0512696AA}"/>
              </a:ext>
            </a:extLst>
          </p:cNvPr>
          <p:cNvSpPr/>
          <p:nvPr/>
        </p:nvSpPr>
        <p:spPr>
          <a:xfrm>
            <a:off x="6387844" y="5707604"/>
            <a:ext cx="4153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bel" panose="02000506030000020004" pitchFamily="2" charset="0"/>
              </a:rPr>
              <a:t>Containers</a:t>
            </a:r>
            <a:endParaRPr lang="en-GB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E5428-41A5-468E-BCCF-E360C1CA9A97}"/>
              </a:ext>
            </a:extLst>
          </p:cNvPr>
          <p:cNvSpPr/>
          <p:nvPr/>
        </p:nvSpPr>
        <p:spPr>
          <a:xfrm>
            <a:off x="6651751" y="2229880"/>
            <a:ext cx="1216937" cy="1900685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4EBA2-68BF-471D-BDBF-2BD51054AA5E}"/>
              </a:ext>
            </a:extLst>
          </p:cNvPr>
          <p:cNvSpPr/>
          <p:nvPr/>
        </p:nvSpPr>
        <p:spPr>
          <a:xfrm>
            <a:off x="1680559" y="1847550"/>
            <a:ext cx="1412660" cy="2700314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615843-55A8-47E6-9D1B-6FB089DA2E23}"/>
              </a:ext>
            </a:extLst>
          </p:cNvPr>
          <p:cNvSpPr/>
          <p:nvPr/>
        </p:nvSpPr>
        <p:spPr>
          <a:xfrm>
            <a:off x="7944055" y="3427866"/>
            <a:ext cx="2252684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226AF6-830D-47A0-B167-9FF1B9030D35}"/>
              </a:ext>
            </a:extLst>
          </p:cNvPr>
          <p:cNvSpPr/>
          <p:nvPr/>
        </p:nvSpPr>
        <p:spPr>
          <a:xfrm>
            <a:off x="7944058" y="2680612"/>
            <a:ext cx="1089402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271A95-107C-4EB9-9BF0-249121AC1B39}"/>
              </a:ext>
            </a:extLst>
          </p:cNvPr>
          <p:cNvSpPr/>
          <p:nvPr/>
        </p:nvSpPr>
        <p:spPr>
          <a:xfrm>
            <a:off x="7944055" y="2263235"/>
            <a:ext cx="225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Container 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6B3B08-D8A6-44D4-B173-EB0158EC2407}"/>
              </a:ext>
            </a:extLst>
          </p:cNvPr>
          <p:cNvSpPr/>
          <p:nvPr/>
        </p:nvSpPr>
        <p:spPr>
          <a:xfrm>
            <a:off x="7944058" y="2229880"/>
            <a:ext cx="2252684" cy="1909363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D06E5A-AA3E-4C41-B6C9-B22970D00388}"/>
              </a:ext>
            </a:extLst>
          </p:cNvPr>
          <p:cNvSpPr/>
          <p:nvPr/>
        </p:nvSpPr>
        <p:spPr>
          <a:xfrm>
            <a:off x="9076138" y="2673075"/>
            <a:ext cx="1120604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8295CA-8E3D-46F0-B815-0FF104B942F1}"/>
              </a:ext>
            </a:extLst>
          </p:cNvPr>
          <p:cNvSpPr/>
          <p:nvPr/>
        </p:nvSpPr>
        <p:spPr>
          <a:xfrm>
            <a:off x="4137567" y="3827975"/>
            <a:ext cx="1055575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Guest 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51152A-6B4F-4475-8A5C-F88403D8C36A}"/>
              </a:ext>
            </a:extLst>
          </p:cNvPr>
          <p:cNvSpPr/>
          <p:nvPr/>
        </p:nvSpPr>
        <p:spPr>
          <a:xfrm>
            <a:off x="4137566" y="3096344"/>
            <a:ext cx="1055575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A758B35-45CE-435D-A36E-557F062D1DCD}"/>
              </a:ext>
            </a:extLst>
          </p:cNvPr>
          <p:cNvSpPr/>
          <p:nvPr/>
        </p:nvSpPr>
        <p:spPr>
          <a:xfrm>
            <a:off x="4137565" y="2364713"/>
            <a:ext cx="1055575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73BBEA-42B7-4AE0-BC80-7DC8AFD16803}"/>
              </a:ext>
            </a:extLst>
          </p:cNvPr>
          <p:cNvSpPr/>
          <p:nvPr/>
        </p:nvSpPr>
        <p:spPr>
          <a:xfrm>
            <a:off x="4137559" y="1869323"/>
            <a:ext cx="1055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bel" panose="02000506030000020004" pitchFamily="2" charset="0"/>
              </a:rPr>
              <a:t>VM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63190C-0EBD-4C62-989F-6BA6C6A90F8A}"/>
              </a:ext>
            </a:extLst>
          </p:cNvPr>
          <p:cNvSpPr/>
          <p:nvPr/>
        </p:nvSpPr>
        <p:spPr>
          <a:xfrm>
            <a:off x="4137563" y="1847550"/>
            <a:ext cx="1055579" cy="2691802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2132E3-97A3-4263-8543-2D63F68200A4}"/>
              </a:ext>
            </a:extLst>
          </p:cNvPr>
          <p:cNvSpPr/>
          <p:nvPr/>
        </p:nvSpPr>
        <p:spPr>
          <a:xfrm>
            <a:off x="6650126" y="4195338"/>
            <a:ext cx="3546613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Docker daemon</a:t>
            </a:r>
          </a:p>
        </p:txBody>
      </p:sp>
    </p:spTree>
    <p:extLst>
      <p:ext uri="{BB962C8B-B14F-4D97-AF65-F5344CB8AC3E}">
        <p14:creationId xmlns:p14="http://schemas.microsoft.com/office/powerpoint/2010/main" val="30596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" grpId="0" animBg="1"/>
      <p:bldP spid="41" grpId="0" animBg="1"/>
      <p:bldP spid="42" grpId="0" animBg="1"/>
      <p:bldP spid="43" grpId="0" animBg="1"/>
      <p:bldP spid="44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4" grpId="0"/>
      <p:bldP spid="37" grpId="0"/>
      <p:bldP spid="30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/>
      <p:bldP spid="53" grpId="0"/>
      <p:bldP spid="31" grpId="0" animBg="1"/>
      <p:bldP spid="6" grpId="0" animBg="1"/>
      <p:bldP spid="55" grpId="0" animBg="1"/>
      <p:bldP spid="56" grpId="0" animBg="1"/>
      <p:bldP spid="57" grpId="0"/>
      <p:bldP spid="58" grpId="0" animBg="1"/>
      <p:bldP spid="59" grpId="0" animBg="1"/>
      <p:bldP spid="66" grpId="0" animBg="1"/>
      <p:bldP spid="67" grpId="0" animBg="1"/>
      <p:bldP spid="68" grpId="0" animBg="1"/>
      <p:bldP spid="69" grpId="0"/>
      <p:bldP spid="70" grpId="0" animBg="1"/>
      <p:bldP spid="7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4181D1-1E2E-4BDA-A43A-E82B641C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800" y="681037"/>
            <a:ext cx="2800000" cy="2189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8A6B4-10DA-40D4-80C6-461C921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841E-D782-488C-8D11-4F37294C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Docker is the largest player</a:t>
            </a:r>
          </a:p>
          <a:p>
            <a:r>
              <a:rPr lang="en-GB" dirty="0"/>
              <a:t>Released as open source in 2013</a:t>
            </a:r>
          </a:p>
          <a:p>
            <a:r>
              <a:rPr lang="en-GB" dirty="0"/>
              <a:t>Leading container ecosystem</a:t>
            </a:r>
          </a:p>
          <a:p>
            <a:r>
              <a:rPr lang="en-GB" dirty="0"/>
              <a:t>Raised $190M in past years</a:t>
            </a:r>
          </a:p>
          <a:p>
            <a:r>
              <a:rPr lang="en-GB" dirty="0"/>
              <a:t>Currently most popular container technology…</a:t>
            </a:r>
          </a:p>
          <a:p>
            <a:r>
              <a:rPr lang="en-GB" dirty="0"/>
              <a:t>Orchestration frameworks:</a:t>
            </a:r>
          </a:p>
          <a:p>
            <a:pPr lvl="1"/>
            <a:r>
              <a:rPr lang="en-GB" dirty="0"/>
              <a:t>Kubernetes and Mesos</a:t>
            </a:r>
          </a:p>
          <a:p>
            <a:pPr lvl="1"/>
            <a:r>
              <a:rPr lang="en-GB" dirty="0"/>
              <a:t>Proprietary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36A76-4AB5-4E7D-B9CB-E68B50F5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5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59B9-9065-984A-B89D-9F09201E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vs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5EF7-B126-4743-8DFB-9A4B7415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  <a:p>
            <a:pPr lvl="1"/>
            <a:r>
              <a:rPr lang="en-US" dirty="0"/>
              <a:t>A Docker image is </a:t>
            </a:r>
            <a:r>
              <a:rPr lang="en-US" b="1" dirty="0"/>
              <a:t>a read-only template </a:t>
            </a:r>
            <a:r>
              <a:rPr lang="en-US" dirty="0"/>
              <a:t>that contains a set of instructions for creating a container.</a:t>
            </a:r>
          </a:p>
          <a:p>
            <a:pPr lvl="1"/>
            <a:r>
              <a:rPr lang="en-US" dirty="0"/>
              <a:t>It provides a convenient way to package up applications/configurations.</a:t>
            </a:r>
          </a:p>
          <a:p>
            <a:r>
              <a:rPr lang="en-US" dirty="0"/>
              <a:t>Docker container</a:t>
            </a:r>
          </a:p>
          <a:p>
            <a:pPr lvl="1"/>
            <a:r>
              <a:rPr lang="en-GB" dirty="0"/>
              <a:t>A Docker container image is a lightweight, standalone, executable package of software that includes everything needed to run an application: code, runtime, system tools, system libraries and settings.</a:t>
            </a:r>
          </a:p>
          <a:p>
            <a:pPr lvl="1"/>
            <a:r>
              <a:rPr lang="en-GB" dirty="0"/>
              <a:t>Containers are running instances of an image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BADE6-706B-B049-8B21-7B87AFB6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38</a:t>
            </a:fld>
            <a:endParaRPr lang="en-GB"/>
          </a:p>
        </p:txBody>
      </p:sp>
      <p:pic>
        <p:nvPicPr>
          <p:cNvPr id="1038" name="Picture 14" descr="Compact Disk Icon Vector Illustration 421082 Vector Art at Vecteezy">
            <a:extLst>
              <a:ext uri="{FF2B5EF4-FFF2-40B4-BE49-F238E27FC236}">
                <a16:creationId xmlns:a16="http://schemas.microsoft.com/office/drawing/2014/main" id="{227396A4-57C5-FD45-8EEE-0C8996C76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9" y="2456329"/>
            <a:ext cx="1058582" cy="10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9BBAD4-8AC7-744F-B7C6-BDD03A25BE65}"/>
              </a:ext>
            </a:extLst>
          </p:cNvPr>
          <p:cNvGrpSpPr/>
          <p:nvPr/>
        </p:nvGrpSpPr>
        <p:grpSpPr>
          <a:xfrm>
            <a:off x="7221072" y="4863352"/>
            <a:ext cx="3329640" cy="2075331"/>
            <a:chOff x="8069357" y="5085228"/>
            <a:chExt cx="2461183" cy="1534459"/>
          </a:xfrm>
        </p:grpSpPr>
        <p:pic>
          <p:nvPicPr>
            <p:cNvPr id="1044" name="Picture 20" descr="Macbook, computer, display, laptop, screen icon - Free download">
              <a:extLst>
                <a:ext uri="{FF2B5EF4-FFF2-40B4-BE49-F238E27FC236}">
                  <a16:creationId xmlns:a16="http://schemas.microsoft.com/office/drawing/2014/main" id="{6169E766-B5DC-F541-A103-B1232AC55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081" y="5085228"/>
              <a:ext cx="1534459" cy="153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Compact Disk Icon Vector Illustration 421082 Vector Art at Vecteezy">
              <a:extLst>
                <a:ext uri="{FF2B5EF4-FFF2-40B4-BE49-F238E27FC236}">
                  <a16:creationId xmlns:a16="http://schemas.microsoft.com/office/drawing/2014/main" id="{2A489223-CF57-C04D-880A-CF4044C99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357" y="5442980"/>
              <a:ext cx="733983" cy="73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Arrow, next, share, direction icon - Free download">
              <a:extLst>
                <a:ext uri="{FF2B5EF4-FFF2-40B4-BE49-F238E27FC236}">
                  <a16:creationId xmlns:a16="http://schemas.microsoft.com/office/drawing/2014/main" id="{499B2F68-C5C3-0B48-A3F9-F61FC49DB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9159">
              <a:off x="8638054" y="5175152"/>
              <a:ext cx="629024" cy="62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93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3619-358B-2747-8D7B-8CE661F1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Docker: Building and running an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9B0E2-69DE-724B-BFA3-7BC6EF0B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2" descr="A Beginner&amp;#39;s Guide to Understanding and Building Docker Images">
            <a:extLst>
              <a:ext uri="{FF2B5EF4-FFF2-40B4-BE49-F238E27FC236}">
                <a16:creationId xmlns:a16="http://schemas.microsoft.com/office/drawing/2014/main" id="{837C225A-AB31-9443-B603-9E9C9B5F3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16772" r="70913" b="24829"/>
          <a:stretch/>
        </p:blipFill>
        <p:spPr bwMode="auto">
          <a:xfrm>
            <a:off x="1368790" y="2065005"/>
            <a:ext cx="1550847" cy="1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4A1F50-1B8E-1646-8E05-11F2EDA7CAA5}"/>
              </a:ext>
            </a:extLst>
          </p:cNvPr>
          <p:cNvGrpSpPr/>
          <p:nvPr/>
        </p:nvGrpSpPr>
        <p:grpSpPr>
          <a:xfrm>
            <a:off x="4832422" y="2065005"/>
            <a:ext cx="1560414" cy="1025259"/>
            <a:chOff x="4660094" y="2965938"/>
            <a:chExt cx="2684413" cy="1711569"/>
          </a:xfrm>
        </p:grpSpPr>
        <p:pic>
          <p:nvPicPr>
            <p:cNvPr id="8" name="Picture 2" descr="A Beginner&amp;#39;s Guide to Understanding and Building Docker Images">
              <a:extLst>
                <a:ext uri="{FF2B5EF4-FFF2-40B4-BE49-F238E27FC236}">
                  <a16:creationId xmlns:a16="http://schemas.microsoft.com/office/drawing/2014/main" id="{36CA71D7-8578-2343-8D3F-BCCA7C899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8" t="15978" r="36575" b="26020"/>
            <a:stretch/>
          </p:blipFill>
          <p:spPr bwMode="auto">
            <a:xfrm>
              <a:off x="4847492" y="2965938"/>
              <a:ext cx="2497015" cy="171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0E71D-7A9F-944B-B5AB-83378F5BDF58}"/>
                </a:ext>
              </a:extLst>
            </p:cNvPr>
            <p:cNvSpPr/>
            <p:nvPr/>
          </p:nvSpPr>
          <p:spPr>
            <a:xfrm>
              <a:off x="4660094" y="3598984"/>
              <a:ext cx="345916" cy="63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9E3BBE-CDF7-DC44-BE63-DE6CA561C680}"/>
              </a:ext>
            </a:extLst>
          </p:cNvPr>
          <p:cNvGrpSpPr/>
          <p:nvPr/>
        </p:nvGrpSpPr>
        <p:grpSpPr>
          <a:xfrm>
            <a:off x="8610600" y="2076125"/>
            <a:ext cx="1611796" cy="1039304"/>
            <a:chOff x="8437470" y="3048000"/>
            <a:chExt cx="2772808" cy="1735015"/>
          </a:xfrm>
        </p:grpSpPr>
        <p:pic>
          <p:nvPicPr>
            <p:cNvPr id="9" name="Picture 2" descr="A Beginner&amp;#39;s Guide to Understanding and Building Docker Images">
              <a:extLst>
                <a:ext uri="{FF2B5EF4-FFF2-40B4-BE49-F238E27FC236}">
                  <a16:creationId xmlns:a16="http://schemas.microsoft.com/office/drawing/2014/main" id="{586A1DDD-53FE-8C4C-87C1-A5EDC65C71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3" t="16375" r="1522" b="24830"/>
            <a:stretch/>
          </p:blipFill>
          <p:spPr bwMode="auto">
            <a:xfrm>
              <a:off x="8610600" y="3048000"/>
              <a:ext cx="2599678" cy="1735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4DD23E-317E-6B49-8B65-D05DFD77E46E}"/>
                </a:ext>
              </a:extLst>
            </p:cNvPr>
            <p:cNvSpPr/>
            <p:nvPr/>
          </p:nvSpPr>
          <p:spPr>
            <a:xfrm>
              <a:off x="8437470" y="3610707"/>
              <a:ext cx="345916" cy="63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A5D3203-E9A6-1B46-A6CB-320351907972}"/>
              </a:ext>
            </a:extLst>
          </p:cNvPr>
          <p:cNvSpPr txBox="1"/>
          <p:nvPr/>
        </p:nvSpPr>
        <p:spPr>
          <a:xfrm>
            <a:off x="1585065" y="3198515"/>
            <a:ext cx="1166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bel" panose="02000506030000020004" pitchFamily="2" charset="0"/>
              </a:rPr>
              <a:t>Dockerfile</a:t>
            </a:r>
            <a:endParaRPr lang="en-US" sz="2000" b="1" dirty="0">
              <a:latin typeface="Abel" panose="0200050603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43217-C857-5241-BB21-AF5678FB3741}"/>
              </a:ext>
            </a:extLst>
          </p:cNvPr>
          <p:cNvSpPr txBox="1"/>
          <p:nvPr/>
        </p:nvSpPr>
        <p:spPr>
          <a:xfrm>
            <a:off x="5062923" y="3191240"/>
            <a:ext cx="1511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bel" panose="02000506030000020004" pitchFamily="2" charset="0"/>
              </a:rPr>
              <a:t>Docker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0020B-A6F3-3648-BB28-84A0E4A97076}"/>
              </a:ext>
            </a:extLst>
          </p:cNvPr>
          <p:cNvSpPr txBox="1"/>
          <p:nvPr/>
        </p:nvSpPr>
        <p:spPr>
          <a:xfrm>
            <a:off x="8621988" y="3191240"/>
            <a:ext cx="1844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bel" panose="02000506030000020004" pitchFamily="2" charset="0"/>
              </a:rPr>
              <a:t>Docker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C74F39-C7B1-BD44-8A86-D5B07D86F8B7}"/>
              </a:ext>
            </a:extLst>
          </p:cNvPr>
          <p:cNvSpPr/>
          <p:nvPr/>
        </p:nvSpPr>
        <p:spPr>
          <a:xfrm>
            <a:off x="902590" y="4055756"/>
            <a:ext cx="2521323" cy="2377240"/>
          </a:xfrm>
          <a:prstGeom prst="roundRect">
            <a:avLst>
              <a:gd name="adj" fmla="val 698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Abel" panose="02000506030000020004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Abel" panose="02000506030000020004" pitchFamily="2" charset="0"/>
              </a:rPr>
              <a:t>A </a:t>
            </a:r>
            <a:r>
              <a:rPr lang="en-GB" b="1" dirty="0">
                <a:solidFill>
                  <a:schemeClr val="tx1"/>
                </a:solidFill>
                <a:latin typeface="Abel" panose="02000506030000020004" pitchFamily="2" charset="0"/>
              </a:rPr>
              <a:t>document</a:t>
            </a:r>
            <a:r>
              <a:rPr lang="en-GB" dirty="0">
                <a:solidFill>
                  <a:schemeClr val="tx1"/>
                </a:solidFill>
                <a:latin typeface="Abel" panose="02000506030000020004" pitchFamily="2" charset="0"/>
              </a:rPr>
              <a:t> containing all the commands to create an image, e.g. install node.js, express, your code etc.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B0FF816-F6A4-7F48-91F0-379CDE53A631}"/>
              </a:ext>
            </a:extLst>
          </p:cNvPr>
          <p:cNvSpPr/>
          <p:nvPr/>
        </p:nvSpPr>
        <p:spPr>
          <a:xfrm>
            <a:off x="4557262" y="4055756"/>
            <a:ext cx="2521323" cy="2377240"/>
          </a:xfrm>
          <a:prstGeom prst="roundRect">
            <a:avLst>
              <a:gd name="adj" fmla="val 698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Abel" panose="02000506030000020004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Abel" panose="02000506030000020004" pitchFamily="2" charset="0"/>
              </a:rPr>
              <a:t>A read-only template that packages</a:t>
            </a: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 up your code and preconfigured environments e.g., node.js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4CC5B5-529C-984D-B615-49FF0381F6C9}"/>
              </a:ext>
            </a:extLst>
          </p:cNvPr>
          <p:cNvSpPr/>
          <p:nvPr/>
        </p:nvSpPr>
        <p:spPr>
          <a:xfrm>
            <a:off x="8334894" y="4055756"/>
            <a:ext cx="2521323" cy="2377240"/>
          </a:xfrm>
          <a:prstGeom prst="roundRect">
            <a:avLst>
              <a:gd name="adj" fmla="val 698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Abel" panose="02000506030000020004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Abel" panose="02000506030000020004" pitchFamily="2" charset="0"/>
              </a:rPr>
              <a:t>A running instance of your image including: code, runtime, system tools, system libraries and settings.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B73AF0-61A2-9D4E-B261-261FF39DDFA3}"/>
              </a:ext>
            </a:extLst>
          </p:cNvPr>
          <p:cNvCxnSpPr/>
          <p:nvPr/>
        </p:nvCxnSpPr>
        <p:spPr>
          <a:xfrm>
            <a:off x="3072653" y="2689412"/>
            <a:ext cx="17506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BD56A01-1B0F-1B45-9171-65A29F69CCA0}"/>
              </a:ext>
            </a:extLst>
          </p:cNvPr>
          <p:cNvSpPr txBox="1"/>
          <p:nvPr/>
        </p:nvSpPr>
        <p:spPr>
          <a:xfrm>
            <a:off x="3503552" y="2227747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bel" panose="02000506030000020004" pitchFamily="2" charset="0"/>
              </a:rPr>
              <a:t>Builds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9CDFFC-1B1B-D549-A443-24239BC6C5A5}"/>
              </a:ext>
            </a:extLst>
          </p:cNvPr>
          <p:cNvCxnSpPr>
            <a:cxnSpLocks/>
          </p:cNvCxnSpPr>
          <p:nvPr/>
        </p:nvCxnSpPr>
        <p:spPr>
          <a:xfrm>
            <a:off x="6733819" y="2689412"/>
            <a:ext cx="18177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157448-76CE-084B-8C7B-7D60C21FD3B7}"/>
              </a:ext>
            </a:extLst>
          </p:cNvPr>
          <p:cNvSpPr txBox="1"/>
          <p:nvPr/>
        </p:nvSpPr>
        <p:spPr>
          <a:xfrm>
            <a:off x="7164718" y="2227747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bel" panose="02000506030000020004" pitchFamily="2" charset="0"/>
              </a:rPr>
              <a:t>Runs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9F32D03-1912-4725-AB08-89B018488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08" y="3827273"/>
            <a:ext cx="575485" cy="57548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0D6B048-9CC6-4558-B043-23DE5E4FB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13" y="3822275"/>
            <a:ext cx="571262" cy="571262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591F6547-5578-415B-9F9D-3D0CD28C2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23" y="3822275"/>
            <a:ext cx="571262" cy="5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 animBg="1"/>
      <p:bldP spid="21" grpId="0" animBg="1"/>
      <p:bldP spid="22" grpId="0" animBg="1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B4744-19F6-46B9-BC1A-C9DE05D0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 Models (1)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604229-6D8E-F94B-B216-3DED72568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04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</a:t>
            </a:r>
            <a:r>
              <a:rPr lang="en-US" b="1" dirty="0">
                <a:solidFill>
                  <a:srgbClr val="757575"/>
                </a:solidFill>
              </a:rPr>
              <a:t>waterfall</a:t>
            </a:r>
            <a:r>
              <a:rPr lang="en-US" dirty="0"/>
              <a:t>, we develop systematically, from phase to phase in a downward fashion</a:t>
            </a:r>
          </a:p>
          <a:p>
            <a:r>
              <a:rPr lang="en-GB" dirty="0"/>
              <a:t>Suited for smaller projects where requirements are well defined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Check, document, done, list, paper, survey, task icon - Free download">
            <a:extLst>
              <a:ext uri="{FF2B5EF4-FFF2-40B4-BE49-F238E27FC236}">
                <a16:creationId xmlns:a16="http://schemas.microsoft.com/office/drawing/2014/main" id="{1C604A6A-913C-034C-A684-B1369CEF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25" y="3406933"/>
            <a:ext cx="995092" cy="96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E8860E-B0D9-7B4D-9D9B-214604015336}"/>
              </a:ext>
            </a:extLst>
          </p:cNvPr>
          <p:cNvSpPr txBox="1"/>
          <p:nvPr/>
        </p:nvSpPr>
        <p:spPr>
          <a:xfrm>
            <a:off x="994427" y="437836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Requirements</a:t>
            </a:r>
          </a:p>
        </p:txBody>
      </p:sp>
      <p:pic>
        <p:nvPicPr>
          <p:cNvPr id="1032" name="Picture 8" descr="Art, document, draw, list, note, paper icon - Free download">
            <a:extLst>
              <a:ext uri="{FF2B5EF4-FFF2-40B4-BE49-F238E27FC236}">
                <a16:creationId xmlns:a16="http://schemas.microsoft.com/office/drawing/2014/main" id="{C955C262-242D-FE4C-B704-29D89873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59" y="4108323"/>
            <a:ext cx="869266" cy="84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CE91B-369C-E649-972C-593F9A948F0E}"/>
              </a:ext>
            </a:extLst>
          </p:cNvPr>
          <p:cNvSpPr txBox="1"/>
          <p:nvPr/>
        </p:nvSpPr>
        <p:spPr>
          <a:xfrm>
            <a:off x="4252101" y="495271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Design</a:t>
            </a:r>
          </a:p>
        </p:txBody>
      </p:sp>
      <p:pic>
        <p:nvPicPr>
          <p:cNvPr id="1034" name="Picture 10" descr="Calendar, date, meeting, reminder, time icon - Free download">
            <a:extLst>
              <a:ext uri="{FF2B5EF4-FFF2-40B4-BE49-F238E27FC236}">
                <a16:creationId xmlns:a16="http://schemas.microsoft.com/office/drawing/2014/main" id="{0647FE28-BFD4-9245-B4CC-1904A2D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04" y="3731003"/>
            <a:ext cx="940053" cy="9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005E9C-790C-D543-B3D2-2961C605845A}"/>
              </a:ext>
            </a:extLst>
          </p:cNvPr>
          <p:cNvSpPr txBox="1"/>
          <p:nvPr/>
        </p:nvSpPr>
        <p:spPr>
          <a:xfrm>
            <a:off x="2821057" y="46418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9E67A-8F0A-1344-9FE3-3EBB001A7A9F}"/>
              </a:ext>
            </a:extLst>
          </p:cNvPr>
          <p:cNvSpPr txBox="1"/>
          <p:nvPr/>
        </p:nvSpPr>
        <p:spPr>
          <a:xfrm>
            <a:off x="5727925" y="5162939"/>
            <a:ext cx="86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Develop</a:t>
            </a:r>
          </a:p>
        </p:txBody>
      </p:sp>
      <p:pic>
        <p:nvPicPr>
          <p:cNvPr id="1036" name="Picture 12" descr="Code, dashboard, development, html, text, web development icon - Free download">
            <a:extLst>
              <a:ext uri="{FF2B5EF4-FFF2-40B4-BE49-F238E27FC236}">
                <a16:creationId xmlns:a16="http://schemas.microsoft.com/office/drawing/2014/main" id="{EFFB7A36-0219-134C-89FD-1A6D55EA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8" y="4342525"/>
            <a:ext cx="1004612" cy="97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justment, dashboard, settings, system, tune up, word press icon - Free download">
            <a:extLst>
              <a:ext uri="{FF2B5EF4-FFF2-40B4-BE49-F238E27FC236}">
                <a16:creationId xmlns:a16="http://schemas.microsoft.com/office/drawing/2014/main" id="{BF198097-0135-F34A-B178-3E4B5975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97" y="4991964"/>
            <a:ext cx="1048295" cy="101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B91E67-6484-0348-8705-2DD1D8BE759E}"/>
              </a:ext>
            </a:extLst>
          </p:cNvPr>
          <p:cNvSpPr txBox="1"/>
          <p:nvPr/>
        </p:nvSpPr>
        <p:spPr>
          <a:xfrm>
            <a:off x="8863660" y="59003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Release</a:t>
            </a:r>
          </a:p>
        </p:txBody>
      </p:sp>
      <p:pic>
        <p:nvPicPr>
          <p:cNvPr id="1040" name="Picture 16" descr="Close, delete, document, note, shut down, x icon - Free download">
            <a:extLst>
              <a:ext uri="{FF2B5EF4-FFF2-40B4-BE49-F238E27FC236}">
                <a16:creationId xmlns:a16="http://schemas.microsoft.com/office/drawing/2014/main" id="{241B9038-05C5-1B49-AFE2-61DD095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8" y="4764236"/>
            <a:ext cx="877621" cy="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3DF9F-6A3B-374B-8206-236BF9606682}"/>
              </a:ext>
            </a:extLst>
          </p:cNvPr>
          <p:cNvSpPr txBox="1"/>
          <p:nvPr/>
        </p:nvSpPr>
        <p:spPr>
          <a:xfrm>
            <a:off x="7436035" y="5602741"/>
            <a:ext cx="5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Test</a:t>
            </a:r>
          </a:p>
        </p:txBody>
      </p:sp>
      <p:pic>
        <p:nvPicPr>
          <p:cNvPr id="1044" name="Picture 20" descr="Down, arrow icon - Free download on Iconfinder">
            <a:extLst>
              <a:ext uri="{FF2B5EF4-FFF2-40B4-BE49-F238E27FC236}">
                <a16:creationId xmlns:a16="http://schemas.microsoft.com/office/drawing/2014/main" id="{10943334-BCF8-BA4F-9E3A-5E162329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452">
            <a:off x="2160581" y="3521504"/>
            <a:ext cx="488058" cy="4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Down, arrow icon - Free download on Iconfinder">
            <a:extLst>
              <a:ext uri="{FF2B5EF4-FFF2-40B4-BE49-F238E27FC236}">
                <a16:creationId xmlns:a16="http://schemas.microsoft.com/office/drawing/2014/main" id="{923A8406-E40B-1048-B3A5-D4FB846A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452">
            <a:off x="3769444" y="3813221"/>
            <a:ext cx="488058" cy="4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Down, arrow icon - Free download on Iconfinder">
            <a:extLst>
              <a:ext uri="{FF2B5EF4-FFF2-40B4-BE49-F238E27FC236}">
                <a16:creationId xmlns:a16="http://schemas.microsoft.com/office/drawing/2014/main" id="{9ADB0310-C47A-2146-A076-E9028A96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452">
            <a:off x="5200598" y="4116119"/>
            <a:ext cx="488058" cy="4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Down, arrow icon - Free download on Iconfinder">
            <a:extLst>
              <a:ext uri="{FF2B5EF4-FFF2-40B4-BE49-F238E27FC236}">
                <a16:creationId xmlns:a16="http://schemas.microsoft.com/office/drawing/2014/main" id="{79DBF682-59E4-6044-B2E1-F44EDEFE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452">
            <a:off x="6779775" y="4441585"/>
            <a:ext cx="488058" cy="4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Down, arrow icon - Free download on Iconfinder">
            <a:extLst>
              <a:ext uri="{FF2B5EF4-FFF2-40B4-BE49-F238E27FC236}">
                <a16:creationId xmlns:a16="http://schemas.microsoft.com/office/drawing/2014/main" id="{FC628EFA-53C2-4E4A-AB47-12EC580B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452">
            <a:off x="8311997" y="4788333"/>
            <a:ext cx="488058" cy="4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CC0BA-7EB0-1647-BE77-448F2995AD62}"/>
              </a:ext>
            </a:extLst>
          </p:cNvPr>
          <p:cNvSpPr txBox="1"/>
          <p:nvPr/>
        </p:nvSpPr>
        <p:spPr>
          <a:xfrm>
            <a:off x="6318105" y="4101160"/>
            <a:ext cx="755856" cy="40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ngryBirds" pitchFamily="2" charset="77"/>
              </a:rPr>
              <a:t>Devs</a:t>
            </a:r>
            <a:endParaRPr lang="en-US" sz="2000" dirty="0">
              <a:latin typeface="AngryBirds" pitchFamily="2" charset="77"/>
            </a:endParaRPr>
          </a:p>
        </p:txBody>
      </p:sp>
      <p:pic>
        <p:nvPicPr>
          <p:cNvPr id="22" name="Picture 18" descr="Angry birds, red bird icon - Free download on Iconfinder">
            <a:extLst>
              <a:ext uri="{FF2B5EF4-FFF2-40B4-BE49-F238E27FC236}">
                <a16:creationId xmlns:a16="http://schemas.microsoft.com/office/drawing/2014/main" id="{A858DABE-2C52-EC47-838C-519D7EDE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810" y="3342863"/>
            <a:ext cx="830664" cy="83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905637-B5C1-E046-911A-2D80CC6CD6CF}"/>
              </a:ext>
            </a:extLst>
          </p:cNvPr>
          <p:cNvSpPr txBox="1"/>
          <p:nvPr/>
        </p:nvSpPr>
        <p:spPr>
          <a:xfrm>
            <a:off x="8400970" y="4454674"/>
            <a:ext cx="755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ngryBirds" pitchFamily="2" charset="77"/>
              </a:rPr>
              <a:t>Ops</a:t>
            </a:r>
            <a:endParaRPr lang="en-US" sz="2000" dirty="0">
              <a:latin typeface="AngryBirds" pitchFamily="2" charset="77"/>
            </a:endParaRPr>
          </a:p>
        </p:txBody>
      </p:sp>
      <p:pic>
        <p:nvPicPr>
          <p:cNvPr id="30" name="Picture 16" descr="Angry birds Icons - Download 206 Free Angry birds icons here">
            <a:extLst>
              <a:ext uri="{FF2B5EF4-FFF2-40B4-BE49-F238E27FC236}">
                <a16:creationId xmlns:a16="http://schemas.microsoft.com/office/drawing/2014/main" id="{8B5252E8-8262-1142-916C-1103EFB78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0969" y="3614105"/>
            <a:ext cx="755855" cy="85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6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  <p:bldP spid="10" grpId="0"/>
      <p:bldP spid="13" grpId="0"/>
      <p:bldP spid="15" grpId="0"/>
      <p:bldP spid="18" grpId="0"/>
      <p:bldP spid="20" grpId="0"/>
      <p:bldP spid="21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8CD1E-67A7-0343-AC37-4CFA04361477}"/>
              </a:ext>
            </a:extLst>
          </p:cNvPr>
          <p:cNvGrpSpPr/>
          <p:nvPr/>
        </p:nvGrpSpPr>
        <p:grpSpPr>
          <a:xfrm>
            <a:off x="1241274" y="3943756"/>
            <a:ext cx="3643406" cy="2914244"/>
            <a:chOff x="2844800" y="365125"/>
            <a:chExt cx="6502400" cy="6069294"/>
          </a:xfrm>
        </p:grpSpPr>
        <p:pic>
          <p:nvPicPr>
            <p:cNvPr id="52" name="Picture 18" descr="Lcd, normal, desktop, monitor, screen icon - Free download">
              <a:extLst>
                <a:ext uri="{FF2B5EF4-FFF2-40B4-BE49-F238E27FC236}">
                  <a16:creationId xmlns:a16="http://schemas.microsoft.com/office/drawing/2014/main" id="{86987D1E-FB31-8049-9945-E18225BAB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800" y="365125"/>
              <a:ext cx="6502400" cy="606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2" descr="Microsoft Visual Studio Professional 2015 mac">
              <a:extLst>
                <a:ext uri="{FF2B5EF4-FFF2-40B4-BE49-F238E27FC236}">
                  <a16:creationId xmlns:a16="http://schemas.microsoft.com/office/drawing/2014/main" id="{12AA7880-0E35-454E-9584-747C81A6F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411" y="1773238"/>
              <a:ext cx="4752625" cy="267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50" name="Picture 30" descr="Tag: git - Panduz&amp;#39;s Blog">
            <a:extLst>
              <a:ext uri="{FF2B5EF4-FFF2-40B4-BE49-F238E27FC236}">
                <a16:creationId xmlns:a16="http://schemas.microsoft.com/office/drawing/2014/main" id="{B49DFF4B-0A57-BC49-B080-E16280915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33" y="1921794"/>
            <a:ext cx="1215316" cy="1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F1CE7-8326-3D4D-9D3B-01DA8108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workflow followed in lab</a:t>
            </a:r>
          </a:p>
        </p:txBody>
      </p:sp>
      <p:pic>
        <p:nvPicPr>
          <p:cNvPr id="5124" name="Picture 4" descr="Cargo container icon isometric style Royalty Free Vector">
            <a:extLst>
              <a:ext uri="{FF2B5EF4-FFF2-40B4-BE49-F238E27FC236}">
                <a16:creationId xmlns:a16="http://schemas.microsoft.com/office/drawing/2014/main" id="{B4D332AE-2082-9B43-B453-68BED4BC1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3" t="4608" r="4330" b="12549"/>
          <a:stretch/>
        </p:blipFill>
        <p:spPr bwMode="auto">
          <a:xfrm>
            <a:off x="5739653" y="1939297"/>
            <a:ext cx="1299193" cy="12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3ADE0-AC35-824A-AC70-0E5904D8A723}"/>
              </a:ext>
            </a:extLst>
          </p:cNvPr>
          <p:cNvSpPr txBox="1"/>
          <p:nvPr/>
        </p:nvSpPr>
        <p:spPr>
          <a:xfrm>
            <a:off x="2585923" y="6284249"/>
            <a:ext cx="9636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bel" panose="02000506030000020004" pitchFamily="2" charset="0"/>
              </a:rPr>
              <a:t>Your pc</a:t>
            </a:r>
          </a:p>
        </p:txBody>
      </p:sp>
      <p:pic>
        <p:nvPicPr>
          <p:cNvPr id="5128" name="Picture 8" descr="Html, code, coding, programming, web, browser icon - Free download">
            <a:extLst>
              <a:ext uri="{FF2B5EF4-FFF2-40B4-BE49-F238E27FC236}">
                <a16:creationId xmlns:a16="http://schemas.microsoft.com/office/drawing/2014/main" id="{4128E53E-980B-6A47-BFD9-81BA78C42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71" y="4173470"/>
            <a:ext cx="470508" cy="4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D46CC-CBD1-B84B-A453-F4BFFA33AF6A}"/>
              </a:ext>
            </a:extLst>
          </p:cNvPr>
          <p:cNvCxnSpPr/>
          <p:nvPr/>
        </p:nvCxnSpPr>
        <p:spPr>
          <a:xfrm>
            <a:off x="3496235" y="2649365"/>
            <a:ext cx="1889312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B15CFA-B30B-EB45-B9CA-1B4D284F1988}"/>
              </a:ext>
            </a:extLst>
          </p:cNvPr>
          <p:cNvSpPr txBox="1"/>
          <p:nvPr/>
        </p:nvSpPr>
        <p:spPr>
          <a:xfrm>
            <a:off x="5928108" y="3201157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bel" panose="02000506030000020004" pitchFamily="2" charset="0"/>
              </a:rPr>
              <a:t>Image</a:t>
            </a:r>
          </a:p>
        </p:txBody>
      </p:sp>
      <p:pic>
        <p:nvPicPr>
          <p:cNvPr id="27" name="Picture 4" descr="Cargo container icon isometric style Royalty Free Vector">
            <a:extLst>
              <a:ext uri="{FF2B5EF4-FFF2-40B4-BE49-F238E27FC236}">
                <a16:creationId xmlns:a16="http://schemas.microsoft.com/office/drawing/2014/main" id="{728C0148-5DA0-5D43-B1E5-AC9F21716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4608" r="4330" b="12549"/>
          <a:stretch/>
        </p:blipFill>
        <p:spPr bwMode="auto">
          <a:xfrm>
            <a:off x="5739653" y="4541555"/>
            <a:ext cx="1299193" cy="12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3FDBA7-55BE-764D-B23A-E1B722E0223C}"/>
              </a:ext>
            </a:extLst>
          </p:cNvPr>
          <p:cNvSpPr txBox="1"/>
          <p:nvPr/>
        </p:nvSpPr>
        <p:spPr>
          <a:xfrm>
            <a:off x="5739653" y="5803415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bel" panose="02000506030000020004" pitchFamily="2" charset="0"/>
              </a:rPr>
              <a:t>Container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F3D2B9-DD52-9C4C-8A74-1D655E74C38C}"/>
              </a:ext>
            </a:extLst>
          </p:cNvPr>
          <p:cNvCxnSpPr>
            <a:cxnSpLocks/>
          </p:cNvCxnSpPr>
          <p:nvPr/>
        </p:nvCxnSpPr>
        <p:spPr>
          <a:xfrm>
            <a:off x="6281781" y="3629492"/>
            <a:ext cx="1" cy="897002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66" name="Picture 46" descr="Runnable Documentation | Articles to help those who use Runnable.com">
            <a:extLst>
              <a:ext uri="{FF2B5EF4-FFF2-40B4-BE49-F238E27FC236}">
                <a16:creationId xmlns:a16="http://schemas.microsoft.com/office/drawing/2014/main" id="{6EF4EC58-42F7-8047-AAEA-84060162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75" y="1821862"/>
            <a:ext cx="608606" cy="61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4E3BF0-24A1-8F43-8975-1E37FBD5C380}"/>
              </a:ext>
            </a:extLst>
          </p:cNvPr>
          <p:cNvSpPr txBox="1"/>
          <p:nvPr/>
        </p:nvSpPr>
        <p:spPr>
          <a:xfrm>
            <a:off x="4075940" y="2217057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57575"/>
                </a:solidFill>
                <a:latin typeface="Abel" panose="02000506030000020004" pitchFamily="2" charset="0"/>
              </a:rPr>
              <a:t>2. 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F4C2AD-3A26-EC48-8E82-A117068E0040}"/>
              </a:ext>
            </a:extLst>
          </p:cNvPr>
          <p:cNvSpPr txBox="1"/>
          <p:nvPr/>
        </p:nvSpPr>
        <p:spPr>
          <a:xfrm>
            <a:off x="6281782" y="3677883"/>
            <a:ext cx="730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57575"/>
                </a:solidFill>
                <a:latin typeface="Abel" panose="02000506030000020004" pitchFamily="2" charset="0"/>
              </a:rPr>
              <a:t>3. run</a:t>
            </a:r>
          </a:p>
        </p:txBody>
      </p:sp>
      <p:pic>
        <p:nvPicPr>
          <p:cNvPr id="5172" name="Picture 52" descr="Free icon &amp;quot;Bookcase icon&amp;quot;">
            <a:extLst>
              <a:ext uri="{FF2B5EF4-FFF2-40B4-BE49-F238E27FC236}">
                <a16:creationId xmlns:a16="http://schemas.microsoft.com/office/drawing/2014/main" id="{C277E622-3C39-0347-8C11-A3450A3D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45" y="1771686"/>
            <a:ext cx="1690962" cy="169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CB882FC-71D2-2C47-A808-8BF0D06FC075}"/>
              </a:ext>
            </a:extLst>
          </p:cNvPr>
          <p:cNvSpPr txBox="1"/>
          <p:nvPr/>
        </p:nvSpPr>
        <p:spPr>
          <a:xfrm>
            <a:off x="7794944" y="2217057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57575"/>
                </a:solidFill>
                <a:latin typeface="Abel" panose="02000506030000020004" pitchFamily="2" charset="0"/>
              </a:rPr>
              <a:t>2. pull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3F420C-FF05-BB49-A0A1-6D90C81969B9}"/>
              </a:ext>
            </a:extLst>
          </p:cNvPr>
          <p:cNvSpPr txBox="1"/>
          <p:nvPr/>
        </p:nvSpPr>
        <p:spPr>
          <a:xfrm>
            <a:off x="9073389" y="1536358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bel" panose="02000506030000020004" pitchFamily="2" charset="0"/>
              </a:rPr>
              <a:t>Registry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B1E624A-D2F1-1149-9816-DDD78370EE64}"/>
              </a:ext>
            </a:extLst>
          </p:cNvPr>
          <p:cNvCxnSpPr>
            <a:cxnSpLocks/>
            <a:endCxn id="5150" idx="2"/>
          </p:cNvCxnSpPr>
          <p:nvPr/>
        </p:nvCxnSpPr>
        <p:spPr>
          <a:xfrm flipV="1">
            <a:off x="2560320" y="3137110"/>
            <a:ext cx="235471" cy="1217176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36594A-D9A5-7348-AAB0-26FD721D565A}"/>
              </a:ext>
            </a:extLst>
          </p:cNvPr>
          <p:cNvSpPr txBox="1"/>
          <p:nvPr/>
        </p:nvSpPr>
        <p:spPr>
          <a:xfrm>
            <a:off x="2709303" y="3543646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57575"/>
                </a:solidFill>
                <a:latin typeface="Abel" panose="02000506030000020004" pitchFamily="2" charset="0"/>
              </a:rPr>
              <a:t>1. 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11EA3-7AD8-1745-AA85-64490C69DB5A}"/>
              </a:ext>
            </a:extLst>
          </p:cNvPr>
          <p:cNvSpPr txBox="1"/>
          <p:nvPr/>
        </p:nvSpPr>
        <p:spPr>
          <a:xfrm>
            <a:off x="7901394" y="6265080"/>
            <a:ext cx="3942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D2427"/>
                </a:solidFill>
                <a:latin typeface="Abel" panose="02000506030000020004" pitchFamily="2" charset="0"/>
              </a:rPr>
              <a:t>*</a:t>
            </a:r>
            <a:r>
              <a:rPr lang="en-US" sz="2000" dirty="0">
                <a:solidFill>
                  <a:srgbClr val="757575"/>
                </a:solidFill>
                <a:latin typeface="Abel" panose="02000506030000020004" pitchFamily="2" charset="0"/>
              </a:rPr>
              <a:t> More to come in the next classes…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EF69F8-F5B3-42A7-91E8-71DB0A5F416D}"/>
              </a:ext>
            </a:extLst>
          </p:cNvPr>
          <p:cNvCxnSpPr>
            <a:cxnSpLocks/>
          </p:cNvCxnSpPr>
          <p:nvPr/>
        </p:nvCxnSpPr>
        <p:spPr>
          <a:xfrm flipH="1">
            <a:off x="7252089" y="2649365"/>
            <a:ext cx="1857077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6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08503 -0.3400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-170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8" grpId="0"/>
      <p:bldP spid="14" grpId="0"/>
      <p:bldP spid="44" grpId="0"/>
      <p:bldP spid="49" grpId="0"/>
      <p:bldP spid="50" grpId="0"/>
      <p:bldP spid="57" grpId="0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A11C-4650-4FC8-967A-91286A39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(1/2)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1F4DFB-06B2-4556-BC5C-FCAEAE83C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229139"/>
              </p:ext>
            </p:extLst>
          </p:nvPr>
        </p:nvGraphicFramePr>
        <p:xfrm>
          <a:off x="838203" y="1690688"/>
          <a:ext cx="10515597" cy="42200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317">
                  <a:extLst>
                    <a:ext uri="{9D8B030D-6E8A-4147-A177-3AD203B41FA5}">
                      <a16:colId xmlns:a16="http://schemas.microsoft.com/office/drawing/2014/main" val="810345237"/>
                    </a:ext>
                  </a:extLst>
                </a:gridCol>
                <a:gridCol w="4245845">
                  <a:extLst>
                    <a:ext uri="{9D8B030D-6E8A-4147-A177-3AD203B41FA5}">
                      <a16:colId xmlns:a16="http://schemas.microsoft.com/office/drawing/2014/main" val="3528991199"/>
                    </a:ext>
                  </a:extLst>
                </a:gridCol>
                <a:gridCol w="4673435">
                  <a:extLst>
                    <a:ext uri="{9D8B030D-6E8A-4147-A177-3AD203B41FA5}">
                      <a16:colId xmlns:a16="http://schemas.microsoft.com/office/drawing/2014/main" val="1788883968"/>
                    </a:ext>
                  </a:extLst>
                </a:gridCol>
              </a:tblGrid>
              <a:tr h="4659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el" panose="02000506030000020004" pitchFamily="2" charset="0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el" panose="02000506030000020004" pitchFamily="2" charset="0"/>
                        </a:rPr>
                        <a:t>Virtual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el" panose="02000506030000020004" pitchFamily="2" charset="0"/>
                        </a:rPr>
                        <a:t>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058498"/>
                  </a:ext>
                </a:extLst>
              </a:tr>
              <a:tr h="1333317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741786"/>
                  </a:ext>
                </a:extLst>
              </a:tr>
              <a:tr h="1484622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40674"/>
                  </a:ext>
                </a:extLst>
              </a:tr>
              <a:tr h="873641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5905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6978-0B4B-4269-8083-DE9FD76E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B7BF6-1579-45ED-ACC1-B6108F9CBAA1}"/>
              </a:ext>
            </a:extLst>
          </p:cNvPr>
          <p:cNvSpPr txBox="1"/>
          <p:nvPr/>
        </p:nvSpPr>
        <p:spPr>
          <a:xfrm>
            <a:off x="2499360" y="2228671"/>
            <a:ext cx="4023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Provides complete isolation from the host operating system and other VMs.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This is useful when a strong security boundary is critical.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DA068-EEF0-4991-A48C-F05963656BAD}"/>
              </a:ext>
            </a:extLst>
          </p:cNvPr>
          <p:cNvSpPr txBox="1"/>
          <p:nvPr/>
        </p:nvSpPr>
        <p:spPr>
          <a:xfrm>
            <a:off x="6750231" y="2306140"/>
            <a:ext cx="452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Typically provides lightweight isolation from the host and other containers, but doesn't provide a strong security boundary as a VM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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0FD37-7BC0-4635-9D58-C0DDFAF00D48}"/>
              </a:ext>
            </a:extLst>
          </p:cNvPr>
          <p:cNvSpPr txBox="1"/>
          <p:nvPr/>
        </p:nvSpPr>
        <p:spPr>
          <a:xfrm>
            <a:off x="838200" y="226951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Isolation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19ED7-9EBF-4D18-9D67-0554A9B725AF}"/>
              </a:ext>
            </a:extLst>
          </p:cNvPr>
          <p:cNvSpPr txBox="1"/>
          <p:nvPr/>
        </p:nvSpPr>
        <p:spPr>
          <a:xfrm>
            <a:off x="855617" y="3610209"/>
            <a:ext cx="1486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Operating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2953E-BA10-42ED-A0F6-B9219F4BA542}"/>
              </a:ext>
            </a:extLst>
          </p:cNvPr>
          <p:cNvSpPr txBox="1"/>
          <p:nvPr/>
        </p:nvSpPr>
        <p:spPr>
          <a:xfrm>
            <a:off x="2499360" y="3610209"/>
            <a:ext cx="4023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Runs a complete operating system including the kernel, so requiring more system resources.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</a:t>
            </a:r>
            <a:endParaRPr lang="en-GB" dirty="0">
              <a:latin typeface="Abel" panose="0200050603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Abel" panose="02000506030000020004" pitchFamily="2" charset="0"/>
              </a:rPr>
              <a:t>CPU, memory, and storage.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09A04-2377-42C2-BEC2-A7586FF24D89}"/>
              </a:ext>
            </a:extLst>
          </p:cNvPr>
          <p:cNvSpPr txBox="1"/>
          <p:nvPr/>
        </p:nvSpPr>
        <p:spPr>
          <a:xfrm>
            <a:off x="6750231" y="3610209"/>
            <a:ext cx="4376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Runs the user mode portion of an operating system, and can be tailored to contain just the needed services for your app.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Abel" panose="02000506030000020004" pitchFamily="2" charset="0"/>
              </a:rPr>
              <a:t>Uses fewer system resources.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1377C-ED95-48A1-857A-ADB63AC2D3BB}"/>
              </a:ext>
            </a:extLst>
          </p:cNvPr>
          <p:cNvSpPr txBox="1"/>
          <p:nvPr/>
        </p:nvSpPr>
        <p:spPr>
          <a:xfrm>
            <a:off x="2499360" y="5131072"/>
            <a:ext cx="370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Runs just about any operating system inside the virtual machine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25A88-15C3-4240-83E1-7EA6B7EF41D7}"/>
              </a:ext>
            </a:extLst>
          </p:cNvPr>
          <p:cNvSpPr txBox="1"/>
          <p:nvPr/>
        </p:nvSpPr>
        <p:spPr>
          <a:xfrm>
            <a:off x="6750231" y="5131071"/>
            <a:ext cx="4376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Runs on the same operating system version as the host (but its usually fine).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13150-5A25-4341-AD01-E4BD8079E524}"/>
              </a:ext>
            </a:extLst>
          </p:cNvPr>
          <p:cNvSpPr txBox="1"/>
          <p:nvPr/>
        </p:nvSpPr>
        <p:spPr>
          <a:xfrm>
            <a:off x="873035" y="5132090"/>
            <a:ext cx="1452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Guest compatibility</a:t>
            </a:r>
          </a:p>
        </p:txBody>
      </p:sp>
    </p:spTree>
    <p:extLst>
      <p:ext uri="{BB962C8B-B14F-4D97-AF65-F5344CB8AC3E}">
        <p14:creationId xmlns:p14="http://schemas.microsoft.com/office/powerpoint/2010/main" val="68388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A11C-4650-4FC8-967A-91286A39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6978-0B4B-4269-8083-DE9FD76E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221413"/>
            <a:ext cx="2743200" cy="365125"/>
          </a:xfrm>
        </p:spPr>
        <p:txBody>
          <a:bodyPr/>
          <a:lstStyle/>
          <a:p>
            <a:fld id="{F559E602-78AE-45AA-A7A2-15E4DC6D4F7E}" type="slidenum">
              <a:rPr lang="en-GB" smtClean="0"/>
              <a:t>42</a:t>
            </a:fld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B79CD0-DA64-864C-8F87-3FEC7FAF8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682388"/>
              </p:ext>
            </p:extLst>
          </p:nvPr>
        </p:nvGraphicFramePr>
        <p:xfrm>
          <a:off x="838203" y="1690688"/>
          <a:ext cx="10515597" cy="46322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317">
                  <a:extLst>
                    <a:ext uri="{9D8B030D-6E8A-4147-A177-3AD203B41FA5}">
                      <a16:colId xmlns:a16="http://schemas.microsoft.com/office/drawing/2014/main" val="3134183755"/>
                    </a:ext>
                  </a:extLst>
                </a:gridCol>
                <a:gridCol w="4245845">
                  <a:extLst>
                    <a:ext uri="{9D8B030D-6E8A-4147-A177-3AD203B41FA5}">
                      <a16:colId xmlns:a16="http://schemas.microsoft.com/office/drawing/2014/main" val="702052611"/>
                    </a:ext>
                  </a:extLst>
                </a:gridCol>
                <a:gridCol w="4673435">
                  <a:extLst>
                    <a:ext uri="{9D8B030D-6E8A-4147-A177-3AD203B41FA5}">
                      <a16:colId xmlns:a16="http://schemas.microsoft.com/office/drawing/2014/main" val="3208316924"/>
                    </a:ext>
                  </a:extLst>
                </a:gridCol>
              </a:tblGrid>
              <a:tr h="514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el" panose="02000506030000020004" pitchFamily="2" charset="0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el" panose="02000506030000020004" pitchFamily="2" charset="0"/>
                        </a:rPr>
                        <a:t>Virtual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el" panose="02000506030000020004" pitchFamily="2" charset="0"/>
                        </a:rPr>
                        <a:t>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21321"/>
                  </a:ext>
                </a:extLst>
              </a:tr>
              <a:tr h="720578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13904"/>
                  </a:ext>
                </a:extLst>
              </a:tr>
              <a:tr h="1029398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36179"/>
                  </a:ext>
                </a:extLst>
              </a:tr>
              <a:tr h="1338217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48986"/>
                  </a:ext>
                </a:extLst>
              </a:tr>
              <a:tr h="1029398">
                <a:tc>
                  <a:txBody>
                    <a:bodyPr/>
                    <a:lstStyle/>
                    <a:p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918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A44074-CCB8-4CC7-A0BA-0332BA6EADEF}"/>
              </a:ext>
            </a:extLst>
          </p:cNvPr>
          <p:cNvSpPr txBox="1"/>
          <p:nvPr/>
        </p:nvSpPr>
        <p:spPr>
          <a:xfrm>
            <a:off x="838200" y="2248104"/>
            <a:ext cx="138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Deployment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D15E7-513B-4C39-8318-1C927F64697E}"/>
              </a:ext>
            </a:extLst>
          </p:cNvPr>
          <p:cNvSpPr txBox="1"/>
          <p:nvPr/>
        </p:nvSpPr>
        <p:spPr>
          <a:xfrm>
            <a:off x="2473235" y="2248104"/>
            <a:ext cx="362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Uses a Hypervisor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FD0EA-138A-4F48-9167-9A996F978784}"/>
              </a:ext>
            </a:extLst>
          </p:cNvPr>
          <p:cNvSpPr txBox="1"/>
          <p:nvPr/>
        </p:nvSpPr>
        <p:spPr>
          <a:xfrm>
            <a:off x="6731729" y="2230797"/>
            <a:ext cx="4232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Uses an OS-level virtualisation method, e.g., Docker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FD663-CA0D-48E9-95D0-D2B3F4F950BC}"/>
              </a:ext>
            </a:extLst>
          </p:cNvPr>
          <p:cNvSpPr txBox="1"/>
          <p:nvPr/>
        </p:nvSpPr>
        <p:spPr>
          <a:xfrm>
            <a:off x="845822" y="3016244"/>
            <a:ext cx="1619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Persistent 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36F96-EA0D-4DEB-8C8F-37505EBEAC1F}"/>
              </a:ext>
            </a:extLst>
          </p:cNvPr>
          <p:cNvSpPr txBox="1"/>
          <p:nvPr/>
        </p:nvSpPr>
        <p:spPr>
          <a:xfrm>
            <a:off x="845822" y="4055584"/>
            <a:ext cx="1236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Load balancing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2441F-7842-4663-848E-79B0DDCABE5F}"/>
              </a:ext>
            </a:extLst>
          </p:cNvPr>
          <p:cNvSpPr txBox="1"/>
          <p:nvPr/>
        </p:nvSpPr>
        <p:spPr>
          <a:xfrm>
            <a:off x="833845" y="5304680"/>
            <a:ext cx="1393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el" panose="02000506030000020004" pitchFamily="2" charset="0"/>
              </a:rPr>
              <a:t>Fault tolerance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16423A-EDD2-4613-8EC7-B98FECFBA1E8}"/>
              </a:ext>
            </a:extLst>
          </p:cNvPr>
          <p:cNvSpPr txBox="1"/>
          <p:nvPr/>
        </p:nvSpPr>
        <p:spPr>
          <a:xfrm>
            <a:off x="2473235" y="2966624"/>
            <a:ext cx="3899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Use a virtual hard disk for local storage or a network file share for storage shared by multiple servers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1AD5D0-1897-4278-BAAA-210519274893}"/>
              </a:ext>
            </a:extLst>
          </p:cNvPr>
          <p:cNvSpPr txBox="1"/>
          <p:nvPr/>
        </p:nvSpPr>
        <p:spPr>
          <a:xfrm>
            <a:off x="6731729" y="296662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Use </a:t>
            </a:r>
            <a:r>
              <a:rPr lang="en-GB" dirty="0">
                <a:latin typeface="Abel" panose="02000506030000020004" pitchFamily="2" charset="0"/>
                <a:hlinkClick r:id="rId2"/>
              </a:rPr>
              <a:t>union file systems </a:t>
            </a:r>
            <a:r>
              <a:rPr lang="en-GB" dirty="0">
                <a:latin typeface="Abel" panose="02000506030000020004" pitchFamily="2" charset="0"/>
              </a:rPr>
              <a:t>for local storage for a single node, or a network file share for storage shared by multiple nodes or servers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27A82-FE8C-4E43-AA97-BB3674D26206}"/>
              </a:ext>
            </a:extLst>
          </p:cNvPr>
          <p:cNvSpPr txBox="1"/>
          <p:nvPr/>
        </p:nvSpPr>
        <p:spPr>
          <a:xfrm>
            <a:off x="2473235" y="4042858"/>
            <a:ext cx="4151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Virtual machine load balancing moves running VMs to other servers in a failover cluster.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E3E93-9502-4821-B5E6-90F9561577DB}"/>
              </a:ext>
            </a:extLst>
          </p:cNvPr>
          <p:cNvSpPr txBox="1"/>
          <p:nvPr/>
        </p:nvSpPr>
        <p:spPr>
          <a:xfrm>
            <a:off x="6731729" y="4012963"/>
            <a:ext cx="4572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Containers themselves don't move; instead an orchestrator can automatically start or stop containers on cluster nodes to manage changes in load and availability.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98B98-3DC4-44AD-B18A-A986FBBC41E2}"/>
              </a:ext>
            </a:extLst>
          </p:cNvPr>
          <p:cNvSpPr txBox="1"/>
          <p:nvPr/>
        </p:nvSpPr>
        <p:spPr>
          <a:xfrm>
            <a:off x="2473235" y="5304680"/>
            <a:ext cx="4232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VMs can fail over to another server in a cluster, the VM's operating system restarts on the new server (takes time).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9A01B-106C-46EC-BA94-464CB5490AF4}"/>
              </a:ext>
            </a:extLst>
          </p:cNvPr>
          <p:cNvSpPr txBox="1"/>
          <p:nvPr/>
        </p:nvSpPr>
        <p:spPr>
          <a:xfrm>
            <a:off x="6731729" y="5304680"/>
            <a:ext cx="4014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bel" panose="02000506030000020004" pitchFamily="2" charset="0"/>
              </a:rPr>
              <a:t>If a cluster node fails, any containers running on it are rapidly recreated by the orchestrator on another cluster node. </a:t>
            </a:r>
            <a:r>
              <a:rPr lang="en-GB" dirty="0">
                <a:latin typeface="Abel" panose="02000506030000020004" pitchFamily="2" charset="0"/>
                <a:sym typeface="Wingdings" panose="05000000000000000000" pitchFamily="2" charset="2"/>
              </a:rPr>
              <a:t></a:t>
            </a:r>
            <a:endParaRPr lang="en-GB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C4C2-FC99-3041-83F5-206C00B6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BAF7-30DC-4253-A6E9-ED17F1D6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151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major concerns with running containers on bare metal servers is security:</a:t>
            </a:r>
          </a:p>
          <a:p>
            <a:pPr lvl="1"/>
            <a:r>
              <a:rPr lang="en-GB" sz="2000" dirty="0"/>
              <a:t>Containers make use of the operating system kernel and libraries, so could potentially represent a better opportunity for an attack.</a:t>
            </a:r>
            <a:endParaRPr lang="en-GB" sz="2800" dirty="0"/>
          </a:p>
          <a:p>
            <a:r>
              <a:rPr lang="en-GB" sz="2400" dirty="0"/>
              <a:t>The optimal deployment may be a combination of the two technologies. </a:t>
            </a:r>
          </a:p>
          <a:p>
            <a:r>
              <a:rPr lang="en-GB" sz="2400" dirty="0"/>
              <a:t>Deploying a container inside a VM improve isolation and portability </a:t>
            </a:r>
          </a:p>
          <a:p>
            <a:pPr lvl="1"/>
            <a:r>
              <a:rPr lang="en-GB" dirty="0"/>
              <a:t>VMs can be moved between different platforms (but this is not a trivial task).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12A830-F093-49E3-8450-01AC75F2BB8B}"/>
              </a:ext>
            </a:extLst>
          </p:cNvPr>
          <p:cNvSpPr/>
          <p:nvPr/>
        </p:nvSpPr>
        <p:spPr>
          <a:xfrm>
            <a:off x="6729364" y="5463215"/>
            <a:ext cx="4839786" cy="4444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Server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E379D8-CE65-4640-9418-C5B05ABDB901}"/>
              </a:ext>
            </a:extLst>
          </p:cNvPr>
          <p:cNvSpPr/>
          <p:nvPr/>
        </p:nvSpPr>
        <p:spPr>
          <a:xfrm>
            <a:off x="6729365" y="4978219"/>
            <a:ext cx="4839786" cy="4444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Host OS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13E0D3-4D47-4491-8ABF-F6A0692D634D}"/>
              </a:ext>
            </a:extLst>
          </p:cNvPr>
          <p:cNvSpPr/>
          <p:nvPr/>
        </p:nvSpPr>
        <p:spPr>
          <a:xfrm>
            <a:off x="6729365" y="4493223"/>
            <a:ext cx="4835772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Hypervisor (type 2)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CC3B31-4261-47AA-8C58-9451D5207425}"/>
              </a:ext>
            </a:extLst>
          </p:cNvPr>
          <p:cNvSpPr/>
          <p:nvPr/>
        </p:nvSpPr>
        <p:spPr>
          <a:xfrm>
            <a:off x="6729364" y="3728673"/>
            <a:ext cx="3546609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Guest OS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67543F-E0A3-4C32-BD22-93FF6CE1E99B}"/>
              </a:ext>
            </a:extLst>
          </p:cNvPr>
          <p:cNvSpPr/>
          <p:nvPr/>
        </p:nvSpPr>
        <p:spPr>
          <a:xfrm>
            <a:off x="6730986" y="2476386"/>
            <a:ext cx="1216937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8EF58D-475A-418D-A9DA-BE09D4645577}"/>
              </a:ext>
            </a:extLst>
          </p:cNvPr>
          <p:cNvSpPr/>
          <p:nvPr/>
        </p:nvSpPr>
        <p:spPr>
          <a:xfrm>
            <a:off x="6730986" y="1737810"/>
            <a:ext cx="1216937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769977-B919-44D4-824C-8A9549C08964}"/>
              </a:ext>
            </a:extLst>
          </p:cNvPr>
          <p:cNvSpPr/>
          <p:nvPr/>
        </p:nvSpPr>
        <p:spPr>
          <a:xfrm>
            <a:off x="6730984" y="1320433"/>
            <a:ext cx="1216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Container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4DD463-5FAA-4DF5-9260-889CAA470EEC}"/>
              </a:ext>
            </a:extLst>
          </p:cNvPr>
          <p:cNvSpPr/>
          <p:nvPr/>
        </p:nvSpPr>
        <p:spPr>
          <a:xfrm>
            <a:off x="6730987" y="1287078"/>
            <a:ext cx="1216937" cy="1900685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DB8C9F-6B20-47B8-AFEF-32B44E23A96C}"/>
              </a:ext>
            </a:extLst>
          </p:cNvPr>
          <p:cNvSpPr/>
          <p:nvPr/>
        </p:nvSpPr>
        <p:spPr>
          <a:xfrm>
            <a:off x="8023291" y="2485064"/>
            <a:ext cx="2252684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5750A0-2A7E-477E-9755-D3D83A7868F3}"/>
              </a:ext>
            </a:extLst>
          </p:cNvPr>
          <p:cNvSpPr/>
          <p:nvPr/>
        </p:nvSpPr>
        <p:spPr>
          <a:xfrm>
            <a:off x="8023294" y="1737810"/>
            <a:ext cx="1089402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B6A88A-3039-46D6-8345-46F182A4C17C}"/>
              </a:ext>
            </a:extLst>
          </p:cNvPr>
          <p:cNvSpPr/>
          <p:nvPr/>
        </p:nvSpPr>
        <p:spPr>
          <a:xfrm>
            <a:off x="8023291" y="1320433"/>
            <a:ext cx="225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Container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A06CCE-5498-4FC8-A7FD-207F4ED6D747}"/>
              </a:ext>
            </a:extLst>
          </p:cNvPr>
          <p:cNvSpPr/>
          <p:nvPr/>
        </p:nvSpPr>
        <p:spPr>
          <a:xfrm>
            <a:off x="8023294" y="1287078"/>
            <a:ext cx="2252684" cy="1909363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4112DE-5827-46D6-BEE4-D05C6748C341}"/>
              </a:ext>
            </a:extLst>
          </p:cNvPr>
          <p:cNvSpPr/>
          <p:nvPr/>
        </p:nvSpPr>
        <p:spPr>
          <a:xfrm>
            <a:off x="9155374" y="1730273"/>
            <a:ext cx="1120604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AAC3F3-4DD4-40A3-8C9C-D00653401050}"/>
              </a:ext>
            </a:extLst>
          </p:cNvPr>
          <p:cNvSpPr/>
          <p:nvPr/>
        </p:nvSpPr>
        <p:spPr>
          <a:xfrm>
            <a:off x="6727737" y="3242369"/>
            <a:ext cx="3546613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Docker daemon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D8C72C-ACB5-4FA8-8200-0F79F284DB3E}"/>
              </a:ext>
            </a:extLst>
          </p:cNvPr>
          <p:cNvSpPr/>
          <p:nvPr/>
        </p:nvSpPr>
        <p:spPr>
          <a:xfrm>
            <a:off x="6729362" y="714645"/>
            <a:ext cx="3546613" cy="372540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88BFF1-B488-431A-A64B-5DD52AA99769}"/>
              </a:ext>
            </a:extLst>
          </p:cNvPr>
          <p:cNvSpPr/>
          <p:nvPr/>
        </p:nvSpPr>
        <p:spPr>
          <a:xfrm>
            <a:off x="6726925" y="819731"/>
            <a:ext cx="3548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VM 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BADED2A-6BFC-4EDA-9AA4-4149FEDD4A52}"/>
              </a:ext>
            </a:extLst>
          </p:cNvPr>
          <p:cNvSpPr/>
          <p:nvPr/>
        </p:nvSpPr>
        <p:spPr>
          <a:xfrm>
            <a:off x="6727737" y="4500760"/>
            <a:ext cx="4835771" cy="9241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Hypervisor (type 1)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3B43D8-CAA2-474D-9610-468A5F0028AC}"/>
              </a:ext>
            </a:extLst>
          </p:cNvPr>
          <p:cNvSpPr/>
          <p:nvPr/>
        </p:nvSpPr>
        <p:spPr>
          <a:xfrm>
            <a:off x="10348961" y="3728673"/>
            <a:ext cx="1218559" cy="711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Guest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DD819D-C5ED-4390-8BAF-FC7C58D519AE}"/>
              </a:ext>
            </a:extLst>
          </p:cNvPr>
          <p:cNvSpPr/>
          <p:nvPr/>
        </p:nvSpPr>
        <p:spPr>
          <a:xfrm>
            <a:off x="10350583" y="2476386"/>
            <a:ext cx="1216937" cy="711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Bins/Libs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8089EF-90C1-49FF-AACB-3A95A42A4831}"/>
              </a:ext>
            </a:extLst>
          </p:cNvPr>
          <p:cNvSpPr/>
          <p:nvPr/>
        </p:nvSpPr>
        <p:spPr>
          <a:xfrm>
            <a:off x="10350583" y="1737810"/>
            <a:ext cx="1216937" cy="71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App</a:t>
            </a:r>
            <a:r>
              <a:rPr lang="en-GB" sz="16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264CE68-90EF-4414-A0D0-571B013810F0}"/>
              </a:ext>
            </a:extLst>
          </p:cNvPr>
          <p:cNvSpPr/>
          <p:nvPr/>
        </p:nvSpPr>
        <p:spPr>
          <a:xfrm>
            <a:off x="10350581" y="1320433"/>
            <a:ext cx="1216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el" panose="02000506030000020004" pitchFamily="2" charset="0"/>
              </a:rPr>
              <a:t>Container 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570604-0976-4E43-AD31-C18EE2BD29DC}"/>
              </a:ext>
            </a:extLst>
          </p:cNvPr>
          <p:cNvSpPr/>
          <p:nvPr/>
        </p:nvSpPr>
        <p:spPr>
          <a:xfrm>
            <a:off x="10350584" y="1287078"/>
            <a:ext cx="1216937" cy="1900685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DD669A-CAA0-423A-A778-F1145288910F}"/>
              </a:ext>
            </a:extLst>
          </p:cNvPr>
          <p:cNvSpPr/>
          <p:nvPr/>
        </p:nvSpPr>
        <p:spPr>
          <a:xfrm>
            <a:off x="10347335" y="3242369"/>
            <a:ext cx="1220186" cy="444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Abel" panose="02000506030000020004" pitchFamily="2" charset="0"/>
              </a:rPr>
              <a:t>Docker daemon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07DF7F-F32B-4CF3-BF63-B7FCD9E19AEE}"/>
              </a:ext>
            </a:extLst>
          </p:cNvPr>
          <p:cNvSpPr/>
          <p:nvPr/>
        </p:nvSpPr>
        <p:spPr>
          <a:xfrm>
            <a:off x="10348959" y="714645"/>
            <a:ext cx="1218561" cy="372540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C6A483-E27B-4C96-AF95-FE29D3C341DB}"/>
              </a:ext>
            </a:extLst>
          </p:cNvPr>
          <p:cNvSpPr/>
          <p:nvPr/>
        </p:nvSpPr>
        <p:spPr>
          <a:xfrm>
            <a:off x="10347335" y="821324"/>
            <a:ext cx="1218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bel" panose="02000506030000020004" pitchFamily="2" charset="0"/>
              </a:rPr>
              <a:t>VM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E547EF-E831-4023-AF61-AD5561F954B2}"/>
              </a:ext>
            </a:extLst>
          </p:cNvPr>
          <p:cNvSpPr txBox="1"/>
          <p:nvPr/>
        </p:nvSpPr>
        <p:spPr>
          <a:xfrm>
            <a:off x="6723723" y="5976033"/>
            <a:ext cx="4839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1D2427"/>
                </a:solidFill>
                <a:latin typeface="Abel" panose="02000506030000020004" pitchFamily="2" charset="0"/>
              </a:rPr>
              <a:t>*</a:t>
            </a:r>
            <a:r>
              <a:rPr lang="en-GB" sz="2000" dirty="0">
                <a:solidFill>
                  <a:srgbClr val="757575"/>
                </a:solidFill>
                <a:latin typeface="Abel" panose="02000506030000020004" pitchFamily="2" charset="0"/>
              </a:rPr>
              <a:t> Example of 2 VMs that host 3 containers in one bare metal server</a:t>
            </a:r>
          </a:p>
        </p:txBody>
      </p:sp>
    </p:spTree>
    <p:extLst>
      <p:ext uri="{BB962C8B-B14F-4D97-AF65-F5344CB8AC3E}">
        <p14:creationId xmlns:p14="http://schemas.microsoft.com/office/powerpoint/2010/main" val="36893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0" animBg="1"/>
      <p:bldP spid="34" grpId="0" animBg="1"/>
      <p:bldP spid="43" grpId="0" animBg="1"/>
      <p:bldP spid="44" grpId="0" animBg="1"/>
      <p:bldP spid="56" grpId="0" animBg="1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49" grpId="0" animBg="1"/>
      <p:bldP spid="66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9" grpId="0" animBg="1"/>
      <p:bldP spid="80" grpId="0" animBg="1"/>
      <p:bldP spid="81" grpId="0"/>
      <p:bldP spid="8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B2D0-DC65-46BF-BEB1-1E7BC20E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40059-A790-4645-9327-CB943EB80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Quote of the day:</a:t>
            </a:r>
          </a:p>
          <a:p>
            <a:pPr lvl="1"/>
            <a:r>
              <a:rPr lang="en-GB" dirty="0"/>
              <a:t>“It is not the strongest of the species that survive, nor the most intelligent, but the one most responsive to change.” </a:t>
            </a:r>
          </a:p>
          <a:p>
            <a:pPr lvl="2"/>
            <a:r>
              <a:rPr lang="en-GB" dirty="0"/>
              <a:t>Charles Darwin	</a:t>
            </a:r>
          </a:p>
          <a:p>
            <a:pPr marL="457200" lvl="1" indent="0">
              <a:buNone/>
            </a:pPr>
            <a:endParaRPr lang="en-GB" dirty="0"/>
          </a:p>
          <a:p>
            <a:endParaRPr lang="en-US" dirty="0"/>
          </a:p>
          <a:p>
            <a:r>
              <a:rPr lang="en-US" dirty="0"/>
              <a:t>Lab sessions starts soon!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43AF2-2CF3-422A-90F0-B13041ED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44</a:t>
            </a:fld>
            <a:endParaRPr lang="en-GB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F8EB5E1-1F27-41E6-B839-3DBD024DC5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096" y="4904604"/>
            <a:ext cx="2604528" cy="19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harles Darwin vector image | Free SVG">
            <a:extLst>
              <a:ext uri="{FF2B5EF4-FFF2-40B4-BE49-F238E27FC236}">
                <a16:creationId xmlns:a16="http://schemas.microsoft.com/office/drawing/2014/main" id="{359422A2-CF79-FF4C-8BE7-61043FF5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0251" y="3170978"/>
            <a:ext cx="1007164" cy="10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14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3536253"/>
            <a:ext cx="2079432" cy="10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>
            <a:normAutofit/>
          </a:bodyPr>
          <a:lstStyle/>
          <a:p>
            <a:r>
              <a:rPr lang="en-GB" sz="4000" dirty="0"/>
              <a:t>Containerising apps with Docker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8444-C732-4B85-8CED-DA2ADF1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0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ontainers docker">
            <a:extLst>
              <a:ext uri="{FF2B5EF4-FFF2-40B4-BE49-F238E27FC236}">
                <a16:creationId xmlns:a16="http://schemas.microsoft.com/office/drawing/2014/main" id="{CCC2A50F-4B0D-4C0C-8D4F-50619797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718" y="42784"/>
            <a:ext cx="2176282" cy="16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B56861B-C8CF-48CA-9683-BE7CF4EE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What is Docker?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89F8B-B4F4-4BC8-BB17-1CB37793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Docker is a set of platform as a service products that uses OS-level virtualization to deliver software in packages called containers.  </a:t>
            </a:r>
          </a:p>
          <a:p>
            <a:r>
              <a:rPr lang="en-GB" dirty="0"/>
              <a:t>A self-contained small space to run your code, including:</a:t>
            </a:r>
          </a:p>
          <a:p>
            <a:pPr lvl="1"/>
            <a:r>
              <a:rPr lang="en-GB" dirty="0"/>
              <a:t>Your code (node.js)</a:t>
            </a:r>
          </a:p>
          <a:p>
            <a:pPr lvl="1"/>
            <a:r>
              <a:rPr lang="en-GB" dirty="0"/>
              <a:t>Configuration files (.env, </a:t>
            </a:r>
            <a:r>
              <a:rPr lang="en-GB" dirty="0" err="1"/>
              <a:t>package.json</a:t>
            </a:r>
            <a:r>
              <a:rPr lang="en-GB" dirty="0"/>
              <a:t>, modules etc.)</a:t>
            </a:r>
          </a:p>
          <a:p>
            <a:pPr lvl="1"/>
            <a:r>
              <a:rPr lang="en-GB" dirty="0"/>
              <a:t>Processes (running version of your node.js app)</a:t>
            </a:r>
          </a:p>
          <a:p>
            <a:pPr lvl="1"/>
            <a:r>
              <a:rPr lang="en-GB" dirty="0"/>
              <a:t>Networking (allow remote connections on certain ports e.g. 3000)</a:t>
            </a:r>
          </a:p>
          <a:p>
            <a:pPr lvl="1"/>
            <a:r>
              <a:rPr lang="en-GB" dirty="0"/>
              <a:t>Dependencies (express, </a:t>
            </a:r>
            <a:r>
              <a:rPr lang="en-GB" dirty="0" err="1"/>
              <a:t>nodemon</a:t>
            </a:r>
            <a:r>
              <a:rPr lang="en-GB" dirty="0"/>
              <a:t>, mongoose, body-parser, etc.)</a:t>
            </a:r>
          </a:p>
          <a:p>
            <a:pPr lvl="1"/>
            <a:r>
              <a:rPr lang="en-GB" dirty="0"/>
              <a:t>Just enough of your OS to run your code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574A2-8DE4-489F-B317-2AF1A9F3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59E602-78AE-45AA-A7A2-15E4DC6D4F7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B5AA547-1940-43FF-82E5-2F44288495E8}"/>
              </a:ext>
            </a:extLst>
          </p:cNvPr>
          <p:cNvSpPr/>
          <p:nvPr/>
        </p:nvSpPr>
        <p:spPr>
          <a:xfrm>
            <a:off x="583660" y="1546700"/>
            <a:ext cx="10904706" cy="3155792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D68345-0A18-E941-85EE-270C9FD4AB46}"/>
              </a:ext>
            </a:extLst>
          </p:cNvPr>
          <p:cNvSpPr/>
          <p:nvPr/>
        </p:nvSpPr>
        <p:spPr>
          <a:xfrm>
            <a:off x="909222" y="1903718"/>
            <a:ext cx="3400618" cy="2429439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2D31E-A370-4798-9C5F-42164C3D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deployment in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4564E-4872-4E07-9A85-4FBF22FD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47</a:t>
            </a:fld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FC63E6-F64D-4288-9FC0-4A3FB7A5712A}"/>
              </a:ext>
            </a:extLst>
          </p:cNvPr>
          <p:cNvSpPr/>
          <p:nvPr/>
        </p:nvSpPr>
        <p:spPr>
          <a:xfrm>
            <a:off x="8610602" y="2443539"/>
            <a:ext cx="1671320" cy="8353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bel" panose="02000506030000020004" pitchFamily="2" charset="0"/>
              </a:rPr>
              <a:t>Container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F787A-7720-428B-A943-FFA0C39932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071566" y="2861211"/>
            <a:ext cx="1539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745938-9DE7-4ED5-8A58-374A13193848}"/>
              </a:ext>
            </a:extLst>
          </p:cNvPr>
          <p:cNvSpPr/>
          <p:nvPr/>
        </p:nvSpPr>
        <p:spPr>
          <a:xfrm>
            <a:off x="7575042" y="2485634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run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33F6D3-C633-4FD8-8DD4-F63614F782C9}"/>
              </a:ext>
            </a:extLst>
          </p:cNvPr>
          <p:cNvCxnSpPr>
            <a:cxnSpLocks/>
          </p:cNvCxnSpPr>
          <p:nvPr/>
        </p:nvCxnSpPr>
        <p:spPr>
          <a:xfrm>
            <a:off x="5834382" y="3643234"/>
            <a:ext cx="34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360AAD-30F3-40E2-B58E-33B8AEEAAF58}"/>
              </a:ext>
            </a:extLst>
          </p:cNvPr>
          <p:cNvCxnSpPr>
            <a:cxnSpLocks/>
          </p:cNvCxnSpPr>
          <p:nvPr/>
        </p:nvCxnSpPr>
        <p:spPr>
          <a:xfrm>
            <a:off x="5834382" y="3920233"/>
            <a:ext cx="34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2476E7-F1C1-42F0-BF9E-538135A6BC7F}"/>
              </a:ext>
            </a:extLst>
          </p:cNvPr>
          <p:cNvCxnSpPr>
            <a:cxnSpLocks/>
          </p:cNvCxnSpPr>
          <p:nvPr/>
        </p:nvCxnSpPr>
        <p:spPr>
          <a:xfrm>
            <a:off x="5834382" y="4186794"/>
            <a:ext cx="34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CE215-9301-46B5-BA1A-8C6B6ED0CA69}"/>
              </a:ext>
            </a:extLst>
          </p:cNvPr>
          <p:cNvSpPr/>
          <p:nvPr/>
        </p:nvSpPr>
        <p:spPr>
          <a:xfrm>
            <a:off x="6157064" y="3458568"/>
            <a:ext cx="1657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OS (alpine)</a:t>
            </a:r>
          </a:p>
          <a:p>
            <a:r>
              <a:rPr lang="en-GB" b="1" dirty="0">
                <a:latin typeface="Abel" panose="02000506030000020004" pitchFamily="2" charset="0"/>
              </a:rPr>
              <a:t>Software (node) </a:t>
            </a:r>
          </a:p>
          <a:p>
            <a:r>
              <a:rPr lang="en-GB" b="1" dirty="0">
                <a:latin typeface="Abel" panose="02000506030000020004" pitchFamily="2" charset="0"/>
              </a:rPr>
              <a:t>Applications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2E4E4E-74D5-47D7-9597-9BDFF43BE4BB}"/>
              </a:ext>
            </a:extLst>
          </p:cNvPr>
          <p:cNvCxnSpPr>
            <a:cxnSpLocks/>
          </p:cNvCxnSpPr>
          <p:nvPr/>
        </p:nvCxnSpPr>
        <p:spPr>
          <a:xfrm flipV="1">
            <a:off x="5834382" y="3246994"/>
            <a:ext cx="0" cy="939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3B5848D8-74D0-451F-A32E-F7B05C10BFFE}"/>
              </a:ext>
            </a:extLst>
          </p:cNvPr>
          <p:cNvSpPr/>
          <p:nvPr/>
        </p:nvSpPr>
        <p:spPr>
          <a:xfrm>
            <a:off x="983125" y="1981905"/>
            <a:ext cx="3252812" cy="1758612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tx1"/>
                </a:solidFill>
                <a:latin typeface="Abel" panose="02000506030000020004" pitchFamily="2" charset="0"/>
              </a:rPr>
              <a:t>Docker file</a:t>
            </a:r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b="1" dirty="0">
              <a:solidFill>
                <a:schemeClr val="tx1"/>
              </a:solidFill>
              <a:latin typeface="Abel" panose="02000506030000020004" pitchFamily="2" charset="0"/>
              <a:cs typeface="Courier New" panose="02070309020205020404" pitchFamily="49" charset="0"/>
            </a:endParaRPr>
          </a:p>
          <a:p>
            <a:endParaRPr lang="en-GB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F53511-984D-4DEA-9D12-96C85ED1BCFF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>
            <a:off x="4235937" y="2861211"/>
            <a:ext cx="1164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01DEA66-D9C5-4536-B503-64BFACFC54C0}"/>
              </a:ext>
            </a:extLst>
          </p:cNvPr>
          <p:cNvSpPr/>
          <p:nvPr/>
        </p:nvSpPr>
        <p:spPr>
          <a:xfrm>
            <a:off x="4534499" y="2485154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build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434FF1-A261-4605-952E-5321EACB6E2A}"/>
              </a:ext>
            </a:extLst>
          </p:cNvPr>
          <p:cNvSpPr/>
          <p:nvPr/>
        </p:nvSpPr>
        <p:spPr>
          <a:xfrm>
            <a:off x="5400246" y="2443539"/>
            <a:ext cx="1671320" cy="83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bel" panose="02000506030000020004" pitchFamily="2" charset="0"/>
              </a:rPr>
              <a:t>Image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C31CEF-DD5E-4F4D-944E-03EFCC39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18" t="23733" r="24828" b="24438"/>
          <a:stretch/>
        </p:blipFill>
        <p:spPr>
          <a:xfrm>
            <a:off x="10669379" y="1663784"/>
            <a:ext cx="713669" cy="612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38F32-777A-8D49-BECE-C2E5601C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17" y="2415073"/>
            <a:ext cx="2893639" cy="1204420"/>
          </a:xfrm>
          <a:prstGeom prst="rect">
            <a:avLst/>
          </a:prstGeom>
        </p:spPr>
      </p:pic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9315D661-7E17-1D4E-8D1B-7DF7B99F8072}"/>
              </a:ext>
            </a:extLst>
          </p:cNvPr>
          <p:cNvSpPr/>
          <p:nvPr/>
        </p:nvSpPr>
        <p:spPr>
          <a:xfrm>
            <a:off x="2425323" y="4967411"/>
            <a:ext cx="1671320" cy="7532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Abel" panose="02000506030000020004" pitchFamily="2" charset="0"/>
              </a:rPr>
              <a:t>GitHub 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82CE45-0BED-7544-B2CF-6EAA59377BC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3260983" y="4201549"/>
            <a:ext cx="0" cy="76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CEE81-C692-B948-84F1-DCC5675BDC6F}"/>
              </a:ext>
            </a:extLst>
          </p:cNvPr>
          <p:cNvSpPr/>
          <p:nvPr/>
        </p:nvSpPr>
        <p:spPr>
          <a:xfrm>
            <a:off x="3208141" y="438189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pull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F2C5EF-A72A-714D-9D92-81309504CA77}"/>
              </a:ext>
            </a:extLst>
          </p:cNvPr>
          <p:cNvSpPr/>
          <p:nvPr/>
        </p:nvSpPr>
        <p:spPr>
          <a:xfrm>
            <a:off x="983125" y="3858897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GCP VM		/lab5-test-app</a:t>
            </a:r>
            <a:endParaRPr lang="en-GB" dirty="0"/>
          </a:p>
        </p:txBody>
      </p:sp>
      <p:pic>
        <p:nvPicPr>
          <p:cNvPr id="7174" name="Picture 6" descr="Macbook, computer, display, laptop, screen icon - Free download">
            <a:extLst>
              <a:ext uri="{FF2B5EF4-FFF2-40B4-BE49-F238E27FC236}">
                <a16:creationId xmlns:a16="http://schemas.microsoft.com/office/drawing/2014/main" id="{2DA20961-0649-2944-8AEA-56373407D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6" b="23296"/>
          <a:stretch/>
        </p:blipFill>
        <p:spPr bwMode="auto">
          <a:xfrm>
            <a:off x="261917" y="5105910"/>
            <a:ext cx="1413759" cy="7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56995E-1F2E-174D-AAF6-0ACAED779748}"/>
              </a:ext>
            </a:extLst>
          </p:cNvPr>
          <p:cNvCxnSpPr>
            <a:cxnSpLocks/>
          </p:cNvCxnSpPr>
          <p:nvPr/>
        </p:nvCxnSpPr>
        <p:spPr>
          <a:xfrm>
            <a:off x="1512335" y="5468623"/>
            <a:ext cx="827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C8A04DD-3476-3B4A-B45A-C78F10C1DDB1}"/>
              </a:ext>
            </a:extLst>
          </p:cNvPr>
          <p:cNvSpPr/>
          <p:nvPr/>
        </p:nvSpPr>
        <p:spPr>
          <a:xfrm>
            <a:off x="1624536" y="5105910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bel" panose="02000506030000020004" pitchFamily="2" charset="0"/>
              </a:rPr>
              <a:t>push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3AD8AD-893C-1448-BAC8-11002108935A}"/>
              </a:ext>
            </a:extLst>
          </p:cNvPr>
          <p:cNvSpPr/>
          <p:nvPr/>
        </p:nvSpPr>
        <p:spPr>
          <a:xfrm>
            <a:off x="473881" y="5343972"/>
            <a:ext cx="973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latin typeface="Abel" panose="02000506030000020004" pitchFamily="2" charset="0"/>
              </a:rPr>
              <a:t>Node.js app</a:t>
            </a:r>
            <a:endParaRPr lang="en-GB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39A85-D9B4-45C5-A914-19744751BB08}"/>
              </a:ext>
            </a:extLst>
          </p:cNvPr>
          <p:cNvSpPr txBox="1"/>
          <p:nvPr/>
        </p:nvSpPr>
        <p:spPr>
          <a:xfrm>
            <a:off x="6007102" y="4979254"/>
            <a:ext cx="5483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*</a:t>
            </a:r>
            <a:r>
              <a:rPr lang="en-GB" sz="2000" dirty="0">
                <a:latin typeface="Abel" panose="02000506030000020004" pitchFamily="2" charset="0"/>
              </a:rPr>
              <a:t> </a:t>
            </a:r>
            <a:r>
              <a:rPr lang="en-GB" sz="2000" dirty="0">
                <a:latin typeface="Abel" panose="02000506030000020004" pitchFamily="2" charset="0"/>
                <a:hlinkClick r:id="rId6"/>
              </a:rPr>
              <a:t>Alpine</a:t>
            </a:r>
            <a:r>
              <a:rPr lang="en-GB" sz="2000" dirty="0">
                <a:latin typeface="Abel" panose="02000506030000020004" pitchFamily="2" charset="0"/>
              </a:rPr>
              <a:t> is a Linux distribution. The image is </a:t>
            </a:r>
            <a:r>
              <a:rPr lang="en-GB" sz="2000" b="1" dirty="0">
                <a:latin typeface="Abel" panose="02000506030000020004" pitchFamily="2" charset="0"/>
              </a:rPr>
              <a:t>only 5 MB in size</a:t>
            </a:r>
            <a:r>
              <a:rPr lang="en-GB" sz="2000" dirty="0">
                <a:latin typeface="Abel" panose="02000506030000020004" pitchFamily="2" charset="0"/>
              </a:rPr>
              <a:t> and has access to a package repository. Alpine is not an Ubuntu OS!</a:t>
            </a:r>
          </a:p>
        </p:txBody>
      </p:sp>
    </p:spTree>
    <p:extLst>
      <p:ext uri="{BB962C8B-B14F-4D97-AF65-F5344CB8AC3E}">
        <p14:creationId xmlns:p14="http://schemas.microsoft.com/office/powerpoint/2010/main" val="4915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6" grpId="0" animBg="1"/>
      <p:bldP spid="9" grpId="0"/>
      <p:bldP spid="14" grpId="0"/>
      <p:bldP spid="20" grpId="0" animBg="1"/>
      <p:bldP spid="30" grpId="0"/>
      <p:bldP spid="5" grpId="0" animBg="1"/>
      <p:bldP spid="23" grpId="0" animBg="1"/>
      <p:bldP spid="26" grpId="0"/>
      <p:bldP spid="35" grpId="0"/>
      <p:bldP spid="47" grpId="0"/>
      <p:bldP spid="50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4BDF-0737-E640-B9CB-1A22A556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CLI, basic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6CF7-6636-A544-ADF7-476960B2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build</a:t>
            </a:r>
            <a:r>
              <a:rPr lang="en-US" dirty="0"/>
              <a:t>	# Build an image from a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images</a:t>
            </a:r>
            <a:r>
              <a:rPr lang="en-US" dirty="0"/>
              <a:t>	# List all images on a Docker host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run		</a:t>
            </a:r>
            <a:r>
              <a:rPr lang="en-US" dirty="0"/>
              <a:t># Run an image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ps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	</a:t>
            </a:r>
            <a:r>
              <a:rPr lang="en-US" dirty="0"/>
              <a:t># List all running and stopped instances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stop		</a:t>
            </a:r>
            <a:r>
              <a:rPr lang="en-US" dirty="0"/>
              <a:t># Stop a running instance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rm 		</a:t>
            </a:r>
            <a:r>
              <a:rPr lang="en-US" dirty="0"/>
              <a:t># Remove an instance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docker 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rmi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 		</a:t>
            </a:r>
            <a:r>
              <a:rPr lang="en-US" dirty="0"/>
              <a:t># Remove an image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3900" dirty="0">
                <a:hlinkClick r:id="rId2"/>
              </a:rPr>
              <a:t>Docker docs</a:t>
            </a:r>
            <a:endParaRPr lang="en-US" sz="3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DA24-9D4B-F640-A662-45BAE9B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6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6539"/>
            <a:ext cx="2551872" cy="12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/>
          <a:lstStyle/>
          <a:p>
            <a:r>
              <a:rPr lang="en-GB" dirty="0"/>
              <a:t>Demo: Building a GKE cluster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08BBC-98E2-4FA8-9921-6A049355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3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B4744-19F6-46B9-BC1A-C9DE05D0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 Models (2)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83D25-4CF3-C842-95FD-9C0CAD3C9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058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57575"/>
                </a:solidFill>
              </a:rPr>
              <a:t>Agile</a:t>
            </a:r>
            <a:r>
              <a:rPr lang="en-US" dirty="0"/>
              <a:t> adopts </a:t>
            </a:r>
            <a:r>
              <a:rPr lang="en-US" b="1" dirty="0">
                <a:solidFill>
                  <a:srgbClr val="757575"/>
                </a:solidFill>
              </a:rPr>
              <a:t>iterative development </a:t>
            </a:r>
          </a:p>
          <a:p>
            <a:r>
              <a:rPr lang="en-US" dirty="0"/>
              <a:t>Each incremental part is developed over an iteration</a:t>
            </a:r>
          </a:p>
          <a:p>
            <a:pPr lvl="1"/>
            <a:r>
              <a:rPr lang="en-US" dirty="0"/>
              <a:t>Each iteration is intended to be small and easily manageable and that can be completed within a couple of weeks only</a:t>
            </a:r>
          </a:p>
          <a:p>
            <a:r>
              <a:rPr lang="en-US" dirty="0"/>
              <a:t>Each iteration software is developed and deployed to the customers</a:t>
            </a:r>
          </a:p>
          <a:p>
            <a:endParaRPr lang="en-US" dirty="0"/>
          </a:p>
        </p:txBody>
      </p:sp>
      <p:pic>
        <p:nvPicPr>
          <p:cNvPr id="1030" name="Picture 6" descr="Check, document, done, list, paper, survey, task icon - Free download">
            <a:extLst>
              <a:ext uri="{FF2B5EF4-FFF2-40B4-BE49-F238E27FC236}">
                <a16:creationId xmlns:a16="http://schemas.microsoft.com/office/drawing/2014/main" id="{1C604A6A-913C-034C-A684-B1369CEF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692" y="737370"/>
            <a:ext cx="971360" cy="95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E8860E-B0D9-7B4D-9D9B-214604015336}"/>
              </a:ext>
            </a:extLst>
          </p:cNvPr>
          <p:cNvSpPr txBox="1"/>
          <p:nvPr/>
        </p:nvSpPr>
        <p:spPr>
          <a:xfrm>
            <a:off x="8898676" y="1690688"/>
            <a:ext cx="1181392" cy="306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Requirements</a:t>
            </a:r>
          </a:p>
        </p:txBody>
      </p:sp>
      <p:pic>
        <p:nvPicPr>
          <p:cNvPr id="1032" name="Picture 8" descr="Art, document, draw, list, note, paper icon - Free download">
            <a:extLst>
              <a:ext uri="{FF2B5EF4-FFF2-40B4-BE49-F238E27FC236}">
                <a16:creationId xmlns:a16="http://schemas.microsoft.com/office/drawing/2014/main" id="{C955C262-242D-FE4C-B704-29D89873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617" y="3535207"/>
            <a:ext cx="848535" cy="83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CE91B-369C-E649-972C-593F9A948F0E}"/>
              </a:ext>
            </a:extLst>
          </p:cNvPr>
          <p:cNvSpPr txBox="1"/>
          <p:nvPr/>
        </p:nvSpPr>
        <p:spPr>
          <a:xfrm>
            <a:off x="11116228" y="4367981"/>
            <a:ext cx="659313" cy="306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Design</a:t>
            </a:r>
          </a:p>
        </p:txBody>
      </p:sp>
      <p:pic>
        <p:nvPicPr>
          <p:cNvPr id="1034" name="Picture 10" descr="Calendar, date, meeting, reminder, time icon - Free download">
            <a:extLst>
              <a:ext uri="{FF2B5EF4-FFF2-40B4-BE49-F238E27FC236}">
                <a16:creationId xmlns:a16="http://schemas.microsoft.com/office/drawing/2014/main" id="{0647FE28-BFD4-9245-B4CC-1904A2D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23" y="2493756"/>
            <a:ext cx="917634" cy="90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005E9C-790C-D543-B3D2-2961C605845A}"/>
              </a:ext>
            </a:extLst>
          </p:cNvPr>
          <p:cNvSpPr txBox="1"/>
          <p:nvPr/>
        </p:nvSpPr>
        <p:spPr>
          <a:xfrm>
            <a:off x="9857802" y="3310340"/>
            <a:ext cx="476247" cy="306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9E67A-8F0A-1344-9FE3-3EBB001A7A9F}"/>
              </a:ext>
            </a:extLst>
          </p:cNvPr>
          <p:cNvSpPr txBox="1"/>
          <p:nvPr/>
        </p:nvSpPr>
        <p:spPr>
          <a:xfrm>
            <a:off x="10476402" y="6120630"/>
            <a:ext cx="734709" cy="306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Develop</a:t>
            </a:r>
          </a:p>
        </p:txBody>
      </p:sp>
      <p:pic>
        <p:nvPicPr>
          <p:cNvPr id="1036" name="Picture 12" descr="Code, dashboard, development, html, text, web development icon - Free download">
            <a:extLst>
              <a:ext uri="{FF2B5EF4-FFF2-40B4-BE49-F238E27FC236}">
                <a16:creationId xmlns:a16="http://schemas.microsoft.com/office/drawing/2014/main" id="{EFFB7A36-0219-134C-89FD-1A6D55EA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049" y="5324475"/>
            <a:ext cx="980653" cy="9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justment, dashboard, settings, system, tune up, word press icon - Free download">
            <a:extLst>
              <a:ext uri="{FF2B5EF4-FFF2-40B4-BE49-F238E27FC236}">
                <a16:creationId xmlns:a16="http://schemas.microsoft.com/office/drawing/2014/main" id="{BF198097-0135-F34A-B178-3E4B5975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98" y="3175248"/>
            <a:ext cx="1023295" cy="100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B91E67-6484-0348-8705-2DD1D8BE759E}"/>
              </a:ext>
            </a:extLst>
          </p:cNvPr>
          <p:cNvSpPr txBox="1"/>
          <p:nvPr/>
        </p:nvSpPr>
        <p:spPr>
          <a:xfrm>
            <a:off x="8134475" y="4026219"/>
            <a:ext cx="743388" cy="306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Release</a:t>
            </a:r>
          </a:p>
        </p:txBody>
      </p:sp>
      <p:pic>
        <p:nvPicPr>
          <p:cNvPr id="1040" name="Picture 16" descr="Close, delete, document, note, shut down, x icon - Free download">
            <a:extLst>
              <a:ext uri="{FF2B5EF4-FFF2-40B4-BE49-F238E27FC236}">
                <a16:creationId xmlns:a16="http://schemas.microsoft.com/office/drawing/2014/main" id="{241B9038-05C5-1B49-AFE2-61DD0951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09" y="4973220"/>
            <a:ext cx="856691" cy="8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3DF9F-6A3B-374B-8206-236BF9606682}"/>
              </a:ext>
            </a:extLst>
          </p:cNvPr>
          <p:cNvSpPr txBox="1"/>
          <p:nvPr/>
        </p:nvSpPr>
        <p:spPr>
          <a:xfrm>
            <a:off x="8653673" y="5813999"/>
            <a:ext cx="5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bel" panose="02000506030000020004" pitchFamily="2" charset="0"/>
              </a:rPr>
              <a:t>Test</a:t>
            </a:r>
          </a:p>
        </p:txBody>
      </p:sp>
      <p:pic>
        <p:nvPicPr>
          <p:cNvPr id="23" name="Picture 20" descr="Down, arrow icon - Free download on Iconfinder">
            <a:extLst>
              <a:ext uri="{FF2B5EF4-FFF2-40B4-BE49-F238E27FC236}">
                <a16:creationId xmlns:a16="http://schemas.microsoft.com/office/drawing/2014/main" id="{923A8406-E40B-1048-B3A5-D4FB846A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84653" y="2778042"/>
            <a:ext cx="467569" cy="4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Down, arrow icon - Free download on Iconfinder">
            <a:extLst>
              <a:ext uri="{FF2B5EF4-FFF2-40B4-BE49-F238E27FC236}">
                <a16:creationId xmlns:a16="http://schemas.microsoft.com/office/drawing/2014/main" id="{9ADB0310-C47A-2146-A076-E9028A96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8144">
            <a:off x="7963079" y="4545798"/>
            <a:ext cx="476418" cy="4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Down, arrow icon - Free download on Iconfinder">
            <a:extLst>
              <a:ext uri="{FF2B5EF4-FFF2-40B4-BE49-F238E27FC236}">
                <a16:creationId xmlns:a16="http://schemas.microsoft.com/office/drawing/2014/main" id="{79DBF682-59E4-6044-B2E1-F44EDEFE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061">
            <a:off x="11306847" y="4982146"/>
            <a:ext cx="467569" cy="4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Down, arrow icon - Free download on Iconfinder">
            <a:extLst>
              <a:ext uri="{FF2B5EF4-FFF2-40B4-BE49-F238E27FC236}">
                <a16:creationId xmlns:a16="http://schemas.microsoft.com/office/drawing/2014/main" id="{FC628EFA-53C2-4E4A-AB47-12EC580B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346">
            <a:off x="9555289" y="5729105"/>
            <a:ext cx="467569" cy="4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own, arrow icon - Free download on Iconfinder">
            <a:extLst>
              <a:ext uri="{FF2B5EF4-FFF2-40B4-BE49-F238E27FC236}">
                <a16:creationId xmlns:a16="http://schemas.microsoft.com/office/drawing/2014/main" id="{15722D2E-F6C9-4C4C-BB5C-EC8B000F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3735">
            <a:off x="10783409" y="2948498"/>
            <a:ext cx="476418" cy="4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own, arrow icon - Free download on Iconfinder">
            <a:extLst>
              <a:ext uri="{FF2B5EF4-FFF2-40B4-BE49-F238E27FC236}">
                <a16:creationId xmlns:a16="http://schemas.microsoft.com/office/drawing/2014/main" id="{DA20B9D0-3293-6B45-A2BA-B9BC073E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31" y="2061296"/>
            <a:ext cx="476418" cy="4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The Macaw that sings Despacito... — The Angry Birds&amp;#39; parenting skills (AB  headcanon)">
            <a:extLst>
              <a:ext uri="{FF2B5EF4-FFF2-40B4-BE49-F238E27FC236}">
                <a16:creationId xmlns:a16="http://schemas.microsoft.com/office/drawing/2014/main" id="{0039B44A-6AD9-5747-8EAE-D314C57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61" y="3952353"/>
            <a:ext cx="737063" cy="69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Angry Birds- &amp;quot;PUZZLE &amp;amp; DRAGONS&amp;quot; EVENT | Geeks 4 The Win">
            <a:extLst>
              <a:ext uri="{FF2B5EF4-FFF2-40B4-BE49-F238E27FC236}">
                <a16:creationId xmlns:a16="http://schemas.microsoft.com/office/drawing/2014/main" id="{334FAEF4-2777-2849-BF76-D5DE7988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9939" y="4038492"/>
            <a:ext cx="761728" cy="69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5504D-0AE1-D949-9CBE-AFB49A28FC54}"/>
              </a:ext>
            </a:extLst>
          </p:cNvPr>
          <p:cNvSpPr txBox="1"/>
          <p:nvPr/>
        </p:nvSpPr>
        <p:spPr>
          <a:xfrm>
            <a:off x="9122890" y="4606605"/>
            <a:ext cx="755856" cy="40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ngryBirds" pitchFamily="2" charset="77"/>
              </a:rPr>
              <a:t>Devs</a:t>
            </a:r>
            <a:endParaRPr lang="en-US" sz="2000" dirty="0">
              <a:latin typeface="AngryBirds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E1EF7-1EB6-C941-B275-516904C5DBDC}"/>
              </a:ext>
            </a:extLst>
          </p:cNvPr>
          <p:cNvSpPr txBox="1"/>
          <p:nvPr/>
        </p:nvSpPr>
        <p:spPr>
          <a:xfrm>
            <a:off x="10158056" y="4669944"/>
            <a:ext cx="755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ngryBirds" pitchFamily="2" charset="77"/>
              </a:rPr>
              <a:t>Ops</a:t>
            </a:r>
            <a:endParaRPr lang="en-US" sz="2000" dirty="0">
              <a:latin typeface="AngryBird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581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10" grpId="0"/>
      <p:bldP spid="13" grpId="0"/>
      <p:bldP spid="15" grpId="0"/>
      <p:bldP spid="18" grpId="0"/>
      <p:bldP spid="20" grpId="0"/>
      <p:bldP spid="29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F227-CF9E-4331-8B78-E0855DE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9620-FB56-4A34-AF1B-D6F53698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Intro to Docker</a:t>
            </a:r>
          </a:p>
          <a:p>
            <a:r>
              <a:rPr lang="en-GB" sz="3600" dirty="0"/>
              <a:t>Create a VM and install Docker</a:t>
            </a:r>
          </a:p>
          <a:p>
            <a:r>
              <a:rPr lang="en-GB" sz="3600" dirty="0"/>
              <a:t>Containerising an application</a:t>
            </a:r>
          </a:p>
          <a:p>
            <a:r>
              <a:rPr lang="en-GB" sz="3600" dirty="0"/>
              <a:t>Building Docker images and pushing code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055F-4389-4F5D-B58B-217967B4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77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FF9E4DE-F316-4F00-8997-76419BBFF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6539"/>
            <a:ext cx="2551872" cy="12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E1F4CC-9C92-4F35-B91B-68784DF6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57" y="1709738"/>
            <a:ext cx="8564494" cy="2852737"/>
          </a:xfrm>
        </p:spPr>
        <p:txBody>
          <a:bodyPr/>
          <a:lstStyle/>
          <a:p>
            <a:r>
              <a:rPr lang="en-GB" dirty="0"/>
              <a:t>Practical 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DB790-AF90-489E-9E2C-4D911518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08BBC-98E2-4FA8-9921-6A049355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063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F227-CF9E-4331-8B78-E0855DE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9620-FB56-4A34-AF1B-D6F53698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Run the tutorials:</a:t>
            </a:r>
          </a:p>
          <a:p>
            <a:pPr lvl="1"/>
            <a:r>
              <a:rPr lang="en-GB" sz="3200" dirty="0"/>
              <a:t>Introduction to Docker</a:t>
            </a:r>
          </a:p>
          <a:p>
            <a:pPr lvl="1"/>
            <a:r>
              <a:rPr lang="en-GB" sz="3200" dirty="0"/>
              <a:t>Docker Command Line tool</a:t>
            </a:r>
          </a:p>
          <a:p>
            <a:pPr lvl="1"/>
            <a:r>
              <a:rPr lang="en-GB" sz="3200" dirty="0"/>
              <a:t>Using Docker to deploy and run containers</a:t>
            </a:r>
          </a:p>
          <a:p>
            <a:r>
              <a:rPr lang="en-GB" sz="3600" dirty="0"/>
              <a:t>Exercises:</a:t>
            </a:r>
          </a:p>
          <a:p>
            <a:pPr lvl="1"/>
            <a:r>
              <a:rPr lang="en-GB" sz="3200" dirty="0"/>
              <a:t>Deploy your Docker containers using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055F-4389-4F5D-B58B-217967B4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52</a:t>
            </a:fld>
            <a:endParaRPr lang="en-GB"/>
          </a:p>
        </p:txBody>
      </p:sp>
      <p:pic>
        <p:nvPicPr>
          <p:cNvPr id="5" name="Picture 2" descr="Image result for cloud icon gif">
            <a:extLst>
              <a:ext uri="{FF2B5EF4-FFF2-40B4-BE49-F238E27FC236}">
                <a16:creationId xmlns:a16="http://schemas.microsoft.com/office/drawing/2014/main" id="{2D589C00-FBC9-3248-AA6E-CA780F1D6A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020" y="0"/>
            <a:ext cx="2506980" cy="18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15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F27-B361-4154-883A-3D46B646A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Development</a:t>
            </a:r>
            <a:r>
              <a:rPr lang="en-GB" dirty="0"/>
              <a:t> and </a:t>
            </a:r>
            <a:r>
              <a:rPr lang="en-GB" b="1" dirty="0"/>
              <a:t>operations</a:t>
            </a:r>
            <a:r>
              <a:rPr lang="en-GB" dirty="0"/>
              <a:t> are the key two teams that every software development company needs!</a:t>
            </a:r>
          </a:p>
          <a:p>
            <a:r>
              <a:rPr lang="en-GB" dirty="0"/>
              <a:t>Both Devs and Ops teams are composed by highly technical people</a:t>
            </a:r>
          </a:p>
          <a:p>
            <a:r>
              <a:rPr lang="en-GB" dirty="0"/>
              <a:t>Historically communication have been manual and slow</a:t>
            </a:r>
          </a:p>
          <a:p>
            <a:r>
              <a:rPr lang="en-GB" b="1" dirty="0"/>
              <a:t>DevOps</a:t>
            </a:r>
            <a:r>
              <a:rPr lang="en-GB" dirty="0"/>
              <a:t> refers to the merging of roles between Devs and Ops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8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Devs and Ops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F27-B361-4154-883A-3D46B646A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Devs develop</a:t>
            </a:r>
          </a:p>
          <a:p>
            <a:pPr lvl="1"/>
            <a:r>
              <a:rPr lang="en-GB" dirty="0"/>
              <a:t>Application performance e.g. using cache, databases etc.</a:t>
            </a:r>
          </a:p>
          <a:p>
            <a:pPr lvl="1"/>
            <a:r>
              <a:rPr lang="en-GB" dirty="0"/>
              <a:t>End use analytics e.g. user latency</a:t>
            </a:r>
          </a:p>
          <a:p>
            <a:pPr lvl="1"/>
            <a:r>
              <a:rPr lang="en-GB" dirty="0"/>
              <a:t>Code quality</a:t>
            </a:r>
          </a:p>
          <a:p>
            <a:pPr lvl="1"/>
            <a:r>
              <a:rPr lang="en-GB" dirty="0"/>
              <a:t>Code level errors e.g. fixing bugs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AC30C7-981B-E44F-9F85-7E2396B0A6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Ops deploy and maintain</a:t>
            </a:r>
          </a:p>
          <a:p>
            <a:pPr lvl="1"/>
            <a:r>
              <a:rPr lang="en-GB" dirty="0"/>
              <a:t>Application availability e.g. up and running</a:t>
            </a:r>
          </a:p>
          <a:p>
            <a:pPr lvl="1"/>
            <a:r>
              <a:rPr lang="en-GB" dirty="0"/>
              <a:t>Performance, e.g. monitor application CPU usage</a:t>
            </a:r>
          </a:p>
          <a:p>
            <a:pPr lvl="1"/>
            <a:r>
              <a:rPr lang="en-GB" dirty="0"/>
              <a:t>End user complaints e.g. fix problems</a:t>
            </a:r>
          </a:p>
          <a:p>
            <a:pPr lvl="1"/>
            <a:r>
              <a:rPr lang="en-GB" dirty="0"/>
              <a:t>Performance analytics e.g. alerts and troubleshooting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608-56DD-4E78-A952-B863894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F27-B361-4154-883A-3D46B646A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Development</a:t>
            </a:r>
            <a:r>
              <a:rPr lang="en-GB" dirty="0"/>
              <a:t> and </a:t>
            </a:r>
            <a:r>
              <a:rPr lang="en-GB" b="1" dirty="0"/>
              <a:t>operations</a:t>
            </a:r>
            <a:r>
              <a:rPr lang="en-GB" dirty="0"/>
              <a:t> are are no longer “siloed.”</a:t>
            </a:r>
          </a:p>
          <a:p>
            <a:pPr lvl="1"/>
            <a:r>
              <a:rPr lang="en-GB" dirty="0"/>
              <a:t>These two teams are merged into a single team</a:t>
            </a:r>
            <a:endParaRPr lang="el-GR" dirty="0"/>
          </a:p>
          <a:p>
            <a:pPr lvl="1"/>
            <a:r>
              <a:rPr lang="en-GB" dirty="0"/>
              <a:t>The </a:t>
            </a:r>
            <a:r>
              <a:rPr lang="en-GB" b="1" dirty="0"/>
              <a:t>engineers</a:t>
            </a:r>
            <a:r>
              <a:rPr lang="en-GB" dirty="0"/>
              <a:t> work across the entire application lifecycle, from development and test to deployment to operations, and develop a range of skills not limited to a single function.</a:t>
            </a:r>
          </a:p>
          <a:p>
            <a:pPr lvl="2"/>
            <a:r>
              <a:rPr lang="en-GB" b="1" dirty="0"/>
              <a:t>The skills we develop in this class</a:t>
            </a:r>
          </a:p>
          <a:p>
            <a:r>
              <a:rPr lang="en-GB" dirty="0"/>
              <a:t>They use a technology stack and tooling which help them operate and evolve applications quickly and reliably.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5476-2E2E-4CF5-9CC1-C6283DDC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9E602-78AE-45AA-A7A2-15E4DC6D4F7E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73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23C98A-4478-4BD1-B933-6A921EF2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43EED-24A8-45E4-A6E9-F3FD5E54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DevOps is the combination of cultural philosophies, practices, and tools that increases an organization’s ability to deliver applications and services at high velocity.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47194-18BD-1146-947A-646565891EA5}"/>
              </a:ext>
            </a:extLst>
          </p:cNvPr>
          <p:cNvSpPr/>
          <p:nvPr/>
        </p:nvSpPr>
        <p:spPr>
          <a:xfrm rot="19064365">
            <a:off x="5068539" y="5056768"/>
            <a:ext cx="1310606" cy="15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C46D5-EA2E-C54C-99AD-324C2B0D6DAA}"/>
              </a:ext>
            </a:extLst>
          </p:cNvPr>
          <p:cNvSpPr/>
          <p:nvPr/>
        </p:nvSpPr>
        <p:spPr>
          <a:xfrm>
            <a:off x="0" y="6568225"/>
            <a:ext cx="12192000" cy="289775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4D54B-5D06-7348-AAEA-6034647A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0647" y="4385255"/>
            <a:ext cx="3711353" cy="24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21329</TotalTime>
  <Words>2991</Words>
  <Application>Microsoft Macintosh PowerPoint</Application>
  <PresentationFormat>Widescreen</PresentationFormat>
  <Paragraphs>512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Abel</vt:lpstr>
      <vt:lpstr>AngryBirds</vt:lpstr>
      <vt:lpstr>Arial</vt:lpstr>
      <vt:lpstr>Calibri</vt:lpstr>
      <vt:lpstr>Courier</vt:lpstr>
      <vt:lpstr>Courier New</vt:lpstr>
      <vt:lpstr>Wingdings</vt:lpstr>
      <vt:lpstr>Office Theme</vt:lpstr>
      <vt:lpstr>Cloud Computing Workshop Session 2: Containers</vt:lpstr>
      <vt:lpstr>Plan for today</vt:lpstr>
      <vt:lpstr>Development and Operations</vt:lpstr>
      <vt:lpstr>Software Development Models (1)</vt:lpstr>
      <vt:lpstr>Software Development Models (2)</vt:lpstr>
      <vt:lpstr>What is DevOps?</vt:lpstr>
      <vt:lpstr>Devs and Ops roles</vt:lpstr>
      <vt:lpstr>What is DevOps?</vt:lpstr>
      <vt:lpstr>DevOps</vt:lpstr>
      <vt:lpstr>Benefits of DevOps</vt:lpstr>
      <vt:lpstr>DevOps key practices</vt:lpstr>
      <vt:lpstr>DevOps: from your laptop to production</vt:lpstr>
      <vt:lpstr>Agile vs CI/CD vs DevOps</vt:lpstr>
      <vt:lpstr>DevOps summary</vt:lpstr>
      <vt:lpstr>Application Containerisation</vt:lpstr>
      <vt:lpstr>Is there a technology to…</vt:lpstr>
      <vt:lpstr>Containers…</vt:lpstr>
      <vt:lpstr>Hello VMWare!</vt:lpstr>
      <vt:lpstr>VMs changed IT industry, but …</vt:lpstr>
      <vt:lpstr>Hello Containers!</vt:lpstr>
      <vt:lpstr>Container?</vt:lpstr>
      <vt:lpstr>So how does this work?</vt:lpstr>
      <vt:lpstr>Nick is a software developer…</vt:lpstr>
      <vt:lpstr>Why Nick is in trouble?</vt:lpstr>
      <vt:lpstr>Todays problem?</vt:lpstr>
      <vt:lpstr>Docker</vt:lpstr>
      <vt:lpstr>Containers</vt:lpstr>
      <vt:lpstr>What is a Linux Daemon?</vt:lpstr>
      <vt:lpstr>Docker Platform (terminology)</vt:lpstr>
      <vt:lpstr>The Docker technology</vt:lpstr>
      <vt:lpstr>What about Kubernetes?</vt:lpstr>
      <vt:lpstr>Containers: Key features?</vt:lpstr>
      <vt:lpstr>Why to use containers?</vt:lpstr>
      <vt:lpstr>Container’s cons</vt:lpstr>
      <vt:lpstr>VMs and Containers</vt:lpstr>
      <vt:lpstr>Virtualization vs Containerization</vt:lpstr>
      <vt:lpstr>Container technology</vt:lpstr>
      <vt:lpstr>Docker images vs Docker Container</vt:lpstr>
      <vt:lpstr>Docker: Building and running an app</vt:lpstr>
      <vt:lpstr>Docker workflow followed in lab</vt:lpstr>
      <vt:lpstr>Comparison (1/2)</vt:lpstr>
      <vt:lpstr>Comparison (2/2)</vt:lpstr>
      <vt:lpstr>Containers in VMs</vt:lpstr>
      <vt:lpstr>Thank you!</vt:lpstr>
      <vt:lpstr>Containerising apps with Docker</vt:lpstr>
      <vt:lpstr>What is Docker?</vt:lpstr>
      <vt:lpstr>Docker deployment in lab</vt:lpstr>
      <vt:lpstr>Docker CLI, basic commands</vt:lpstr>
      <vt:lpstr>Demo: Building a GKE cluster</vt:lpstr>
      <vt:lpstr>Running Docker</vt:lpstr>
      <vt:lpstr>Practical Session</vt:lpstr>
      <vt:lpstr>Deployment using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</dc:title>
  <dc:creator>Stelios Sotiriadis</dc:creator>
  <cp:lastModifiedBy>Stelios Sotiriadis (Staff)</cp:lastModifiedBy>
  <cp:revision>2844</cp:revision>
  <dcterms:created xsi:type="dcterms:W3CDTF">2020-01-06T13:44:53Z</dcterms:created>
  <dcterms:modified xsi:type="dcterms:W3CDTF">2022-05-02T06:22:31Z</dcterms:modified>
</cp:coreProperties>
</file>